
<file path=[Content_Types].xml><?xml version="1.0" encoding="utf-8"?>
<Types xmlns="http://schemas.openxmlformats.org/package/2006/content-types">
  <Default Extension="xml" ContentType="application/xml"/>
  <Default Extension="bin" ContentType="image/unknown"/>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36" r:id="rId3"/>
    <p:sldId id="422" r:id="rId4"/>
    <p:sldId id="425" r:id="rId5"/>
    <p:sldId id="423" r:id="rId6"/>
    <p:sldId id="426" r:id="rId7"/>
    <p:sldId id="428" r:id="rId8"/>
    <p:sldId id="411" r:id="rId9"/>
    <p:sldId id="445" r:id="rId10"/>
    <p:sldId id="446" r:id="rId11"/>
    <p:sldId id="447" r:id="rId12"/>
    <p:sldId id="413" r:id="rId13"/>
    <p:sldId id="414" r:id="rId14"/>
    <p:sldId id="430" r:id="rId15"/>
    <p:sldId id="437" r:id="rId16"/>
    <p:sldId id="448" r:id="rId17"/>
    <p:sldId id="416" r:id="rId18"/>
    <p:sldId id="417" r:id="rId19"/>
    <p:sldId id="429" r:id="rId20"/>
    <p:sldId id="438" r:id="rId21"/>
    <p:sldId id="449" r:id="rId22"/>
    <p:sldId id="439" r:id="rId23"/>
    <p:sldId id="408" r:id="rId24"/>
    <p:sldId id="440" r:id="rId25"/>
    <p:sldId id="431" r:id="rId26"/>
    <p:sldId id="450" r:id="rId27"/>
    <p:sldId id="407" r:id="rId28"/>
    <p:sldId id="418" r:id="rId29"/>
    <p:sldId id="432" r:id="rId30"/>
    <p:sldId id="433" r:id="rId31"/>
    <p:sldId id="420" r:id="rId32"/>
    <p:sldId id="288" r:id="rId33"/>
    <p:sldId id="401" r:id="rId34"/>
    <p:sldId id="289" r:id="rId35"/>
    <p:sldId id="452" r:id="rId36"/>
    <p:sldId id="443" r:id="rId37"/>
    <p:sldId id="444" r:id="rId38"/>
    <p:sldId id="45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9E9E9"/>
    <a:srgbClr val="FF74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3"/>
    <p:restoredTop sz="88976" autoAdjust="0"/>
  </p:normalViewPr>
  <p:slideViewPr>
    <p:cSldViewPr snapToGrid="0" showGuides="1">
      <p:cViewPr>
        <p:scale>
          <a:sx n="95" d="100"/>
          <a:sy n="95" d="100"/>
        </p:scale>
        <p:origin x="168" y="-120"/>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37AD4-A86B-1F42-A4D1-364BC6BC60E1}" type="datetimeFigureOut">
              <a:rPr lang="en-US" smtClean="0"/>
              <a:t>10/18/17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8FE9E-5B4B-E740-8B2A-C50B1847A4A5}" type="slidenum">
              <a:rPr lang="en-US" smtClean="0"/>
              <a:t>‹#›</a:t>
            </a:fld>
            <a:endParaRPr lang="en-US"/>
          </a:p>
        </p:txBody>
      </p:sp>
    </p:spTree>
    <p:extLst>
      <p:ext uri="{BB962C8B-B14F-4D97-AF65-F5344CB8AC3E}">
        <p14:creationId xmlns:p14="http://schemas.microsoft.com/office/powerpoint/2010/main" val="139818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a:t>
            </a:r>
            <a:r>
              <a:rPr lang="en-US" baseline="0" dirty="0" err="1" smtClean="0"/>
              <a:t>Fadel</a:t>
            </a:r>
            <a:r>
              <a:rPr lang="en-US" baseline="0" dirty="0" smtClean="0"/>
              <a:t> for the introduction. Good afternoon everyone ! I am </a:t>
            </a:r>
            <a:r>
              <a:rPr lang="en-US" baseline="0" dirty="0" err="1" smtClean="0"/>
              <a:t>Swadhin</a:t>
            </a:r>
            <a:r>
              <a:rPr lang="en-US" baseline="0" dirty="0" smtClean="0"/>
              <a:t> and I will be presenting our paper titled ‘Rio: A Pervasive RFID based touch gesture interface” . This is a joint work with my advisor Lili and Eugene, </a:t>
            </a:r>
            <a:r>
              <a:rPr lang="en-US" baseline="0" dirty="0" err="1" smtClean="0"/>
              <a:t>Karthik</a:t>
            </a:r>
            <a:r>
              <a:rPr lang="en-US" baseline="0" dirty="0" smtClean="0"/>
              <a:t>, Amir and </a:t>
            </a:r>
            <a:r>
              <a:rPr lang="en-US" baseline="0" dirty="0" err="1" smtClean="0"/>
              <a:t>Sampath</a:t>
            </a:r>
            <a:r>
              <a:rPr lang="en-US" baseline="0" dirty="0" smtClean="0"/>
              <a:t> from NEC Labs America.</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a:t>
            </a:fld>
            <a:endParaRPr lang="en-US"/>
          </a:p>
        </p:txBody>
      </p:sp>
    </p:spTree>
    <p:extLst>
      <p:ext uri="{BB962C8B-B14F-4D97-AF65-F5344CB8AC3E}">
        <p14:creationId xmlns:p14="http://schemas.microsoft.com/office/powerpoint/2010/main" val="77986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me delve into the detail of RIO. I will talk through</a:t>
            </a:r>
            <a:r>
              <a:rPr lang="en-US" baseline="0" dirty="0" smtClean="0"/>
              <a:t> the system following this outline.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10</a:t>
            </a:fld>
            <a:endParaRPr lang="en-US"/>
          </a:p>
        </p:txBody>
      </p:sp>
    </p:spTree>
    <p:extLst>
      <p:ext uri="{BB962C8B-B14F-4D97-AF65-F5344CB8AC3E}">
        <p14:creationId xmlns:p14="http://schemas.microsoft.com/office/powerpoint/2010/main" val="137700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start</a:t>
            </a:r>
            <a:r>
              <a:rPr lang="en-US" baseline="0" dirty="0" smtClean="0"/>
              <a:t> with the key idea behind RIO.</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11</a:t>
            </a:fld>
            <a:endParaRPr lang="en-US"/>
          </a:p>
        </p:txBody>
      </p:sp>
    </p:spTree>
    <p:extLst>
      <p:ext uri="{BB962C8B-B14F-4D97-AF65-F5344CB8AC3E}">
        <p14:creationId xmlns:p14="http://schemas.microsoft.com/office/powerpoint/2010/main" val="841115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r>
              <a:rPr lang="en-US" baseline="0" dirty="0" smtClean="0"/>
              <a:t> RFID system works by sending </a:t>
            </a:r>
            <a:r>
              <a:rPr lang="en-US" dirty="0" smtClean="0"/>
              <a:t>RF signal and records the backscatter</a:t>
            </a:r>
            <a:r>
              <a:rPr lang="en-US" baseline="0" dirty="0" smtClean="0"/>
              <a:t> signal to know the amplitude and phase. When</a:t>
            </a:r>
            <a:r>
              <a:rPr lang="en-US" dirty="0" smtClean="0"/>
              <a:t> user touches</a:t>
            </a:r>
            <a:r>
              <a:rPr lang="en-US" baseline="0" dirty="0" smtClean="0"/>
              <a:t> or swipes over a passive RFID tag there is a predictable phase change is observed at the reader side. </a:t>
            </a:r>
            <a:endParaRPr lang="en-US" dirty="0"/>
          </a:p>
        </p:txBody>
      </p:sp>
      <p:sp>
        <p:nvSpPr>
          <p:cNvPr id="4" name="Slide Number Placeholder 3"/>
          <p:cNvSpPr>
            <a:spLocks noGrp="1"/>
          </p:cNvSpPr>
          <p:nvPr>
            <p:ph type="sldNum" sz="quarter" idx="10"/>
          </p:nvPr>
        </p:nvSpPr>
        <p:spPr/>
        <p:txBody>
          <a:bodyPr/>
          <a:lstStyle/>
          <a:p>
            <a:fld id="{3AB8509E-AD66-F442-BB05-BD14D2992D77}" type="slidenum">
              <a:rPr lang="en-US" smtClean="0"/>
              <a:t>12</a:t>
            </a:fld>
            <a:endParaRPr lang="en-US"/>
          </a:p>
        </p:txBody>
      </p:sp>
    </p:spTree>
    <p:extLst>
      <p:ext uri="{BB962C8B-B14F-4D97-AF65-F5344CB8AC3E}">
        <p14:creationId xmlns:p14="http://schemas.microsoft.com/office/powerpoint/2010/main" val="1704093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look at why this thing happens. Every passive RFID tag consists</a:t>
            </a:r>
            <a:r>
              <a:rPr lang="en-US" baseline="0" dirty="0" smtClean="0"/>
              <a:t> of a chip and antenna. </a:t>
            </a:r>
            <a:r>
              <a:rPr lang="en-US" b="1" baseline="0" dirty="0" smtClean="0"/>
              <a:t>Here, the numbers present the The impedances are presented as </a:t>
            </a:r>
            <a:r>
              <a:rPr lang="en-US" baseline="0" dirty="0" smtClean="0"/>
              <a:t>.. Human body impedance can also be constructed as </a:t>
            </a:r>
            <a:r>
              <a:rPr lang="en-US" b="1" baseline="0" dirty="0" err="1" smtClean="0"/>
              <a:t>Zbody</a:t>
            </a:r>
            <a:r>
              <a:rPr lang="en-US" baseline="0" dirty="0" smtClean="0"/>
              <a:t>. Induced current in passive </a:t>
            </a:r>
            <a:r>
              <a:rPr lang="en-US" baseline="0" dirty="0" err="1" smtClean="0"/>
              <a:t>rfid</a:t>
            </a:r>
            <a:r>
              <a:rPr lang="en-US" baseline="0" dirty="0" smtClean="0"/>
              <a:t> tag can be shown as :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13</a:t>
            </a:fld>
            <a:endParaRPr lang="en-US"/>
          </a:p>
        </p:txBody>
      </p:sp>
    </p:spTree>
    <p:extLst>
      <p:ext uri="{BB962C8B-B14F-4D97-AF65-F5344CB8AC3E}">
        <p14:creationId xmlns:p14="http://schemas.microsoft.com/office/powerpoint/2010/main" val="105153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confirm this observation and model, we also perform vector network analyzer based experiments where we connect the tag with the VNA</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14</a:t>
            </a:fld>
            <a:endParaRPr lang="en-US"/>
          </a:p>
        </p:txBody>
      </p:sp>
    </p:spTree>
    <p:extLst>
      <p:ext uri="{BB962C8B-B14F-4D97-AF65-F5344CB8AC3E}">
        <p14:creationId xmlns:p14="http://schemas.microsoft.com/office/powerpoint/2010/main" val="43602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touch at different positions at the RFID tag and measure the impedance and the induced</a:t>
            </a:r>
            <a:r>
              <a:rPr lang="en-US" baseline="0" dirty="0" smtClean="0"/>
              <a:t> phases. We observe the changes.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15</a:t>
            </a:fld>
            <a:endParaRPr lang="en-US"/>
          </a:p>
        </p:txBody>
      </p:sp>
    </p:spTree>
    <p:extLst>
      <p:ext uri="{BB962C8B-B14F-4D97-AF65-F5344CB8AC3E}">
        <p14:creationId xmlns:p14="http://schemas.microsoft.com/office/powerpoint/2010/main" val="196202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single tag touch tracking which may enable button, slider, dials</a:t>
            </a:r>
            <a:r>
              <a:rPr lang="en-US" baseline="0" dirty="0" smtClean="0"/>
              <a:t> and different shape drawing.</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16</a:t>
            </a:fld>
            <a:endParaRPr lang="en-US"/>
          </a:p>
        </p:txBody>
      </p:sp>
    </p:spTree>
    <p:extLst>
      <p:ext uri="{BB962C8B-B14F-4D97-AF65-F5344CB8AC3E}">
        <p14:creationId xmlns:p14="http://schemas.microsoft.com/office/powerpoint/2010/main" val="275408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observe sudden jump in phase when we touch.</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17</a:t>
            </a:fld>
            <a:endParaRPr lang="en-US"/>
          </a:p>
        </p:txBody>
      </p:sp>
    </p:spTree>
    <p:extLst>
      <p:ext uri="{BB962C8B-B14F-4D97-AF65-F5344CB8AC3E}">
        <p14:creationId xmlns:p14="http://schemas.microsoft.com/office/powerpoint/2010/main" val="9659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observe predictable phase pattern which we can exploit to track.</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18</a:t>
            </a:fld>
            <a:endParaRPr lang="en-US"/>
          </a:p>
        </p:txBody>
      </p:sp>
    </p:spTree>
    <p:extLst>
      <p:ext uri="{BB962C8B-B14F-4D97-AF65-F5344CB8AC3E}">
        <p14:creationId xmlns:p14="http://schemas.microsoft.com/office/powerpoint/2010/main" val="141992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a:t>
            </a:r>
            <a:r>
              <a:rPr lang="en-US" baseline="0" dirty="0" smtClean="0"/>
              <a:t> the phase pattern dominant in </a:t>
            </a:r>
            <a:r>
              <a:rPr lang="en-US" baseline="0" dirty="0" err="1" smtClean="0"/>
              <a:t>NLoS</a:t>
            </a:r>
            <a:r>
              <a:rPr lang="en-US" baseline="0" dirty="0" smtClean="0"/>
              <a:t> specific scenarios.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19</a:t>
            </a:fld>
            <a:endParaRPr lang="en-US"/>
          </a:p>
        </p:txBody>
      </p:sp>
    </p:spTree>
    <p:extLst>
      <p:ext uri="{BB962C8B-B14F-4D97-AF65-F5344CB8AC3E}">
        <p14:creationId xmlns:p14="http://schemas.microsoft.com/office/powerpoint/2010/main" val="9014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 of things are becoming more and more common place. They surround us and are changing the </a:t>
            </a:r>
            <a:r>
              <a:rPr lang="en-US" b="1" dirty="0" smtClean="0"/>
              <a:t>meaning</a:t>
            </a:r>
            <a:r>
              <a:rPr lang="en-US" dirty="0" smtClean="0"/>
              <a:t> of </a:t>
            </a:r>
            <a:r>
              <a:rPr lang="en-US" b="1" dirty="0" smtClean="0"/>
              <a:t>physical places</a:t>
            </a:r>
            <a:r>
              <a:rPr lang="en-US" dirty="0" smtClean="0"/>
              <a:t>. It has</a:t>
            </a:r>
            <a:r>
              <a:rPr lang="en-US" baseline="0" dirty="0" smtClean="0"/>
              <a:t> been</a:t>
            </a:r>
            <a:r>
              <a:rPr lang="en-US" dirty="0" smtClean="0"/>
              <a:t> predicted that there will be around 30 billion connected devices by 2020, Ericsson.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Ref: http://</a:t>
            </a:r>
            <a:r>
              <a:rPr lang="en-US" dirty="0" err="1" smtClean="0"/>
              <a:t>spectrum.ieee.org</a:t>
            </a:r>
            <a:r>
              <a:rPr lang="en-US" dirty="0" smtClean="0"/>
              <a:t>/tech-talk/telecom/internet/popular-internet-of-things-forecast-of-50-billion-devices-by-2020-is-outdated </a:t>
            </a:r>
          </a:p>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a:t>
            </a:fld>
            <a:endParaRPr lang="en-US"/>
          </a:p>
        </p:txBody>
      </p:sp>
    </p:spTree>
    <p:extLst>
      <p:ext uri="{BB962C8B-B14F-4D97-AF65-F5344CB8AC3E}">
        <p14:creationId xmlns:p14="http://schemas.microsoft.com/office/powerpoint/2010/main" val="206987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the algorithm sketch. Upper</a:t>
            </a:r>
            <a:r>
              <a:rPr lang="en-US" baseline="0" dirty="0" smtClean="0"/>
              <a:t> right hand corner shows a demo run if the algorithm. Initially we swipe our finger 3-4 times the calibration phase pattern. .. And then we repeat this process.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20</a:t>
            </a:fld>
            <a:endParaRPr lang="en-US"/>
          </a:p>
        </p:txBody>
      </p:sp>
    </p:spTree>
    <p:extLst>
      <p:ext uri="{BB962C8B-B14F-4D97-AF65-F5344CB8AC3E}">
        <p14:creationId xmlns:p14="http://schemas.microsoft.com/office/powerpoint/2010/main" val="120146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attempt to extend We also look at tracking of tag within multiple tags. </a:t>
            </a:r>
            <a:r>
              <a:rPr lang="en-US" b="1" dirty="0" smtClean="0"/>
              <a:t>The tracking becomes worse because of the mutual coupling between tags change the observed</a:t>
            </a:r>
            <a:r>
              <a:rPr lang="en-US" b="1" baseline="0" dirty="0" smtClean="0"/>
              <a:t> phase pattern</a:t>
            </a:r>
            <a:r>
              <a:rPr lang="en-US" baseline="0" dirty="0" smtClean="0"/>
              <a:t>. However, all of the previous works actually negated the impact of mutual coupling.</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22</a:t>
            </a:fld>
            <a:endParaRPr lang="en-US"/>
          </a:p>
        </p:txBody>
      </p:sp>
    </p:spTree>
    <p:extLst>
      <p:ext uri="{BB962C8B-B14F-4D97-AF65-F5344CB8AC3E}">
        <p14:creationId xmlns:p14="http://schemas.microsoft.com/office/powerpoint/2010/main" val="1578248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there will be mutual coupling and we observe the reverse phenomenon.</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23</a:t>
            </a:fld>
            <a:endParaRPr lang="en-US"/>
          </a:p>
        </p:txBody>
      </p:sp>
    </p:spTree>
    <p:extLst>
      <p:ext uri="{BB962C8B-B14F-4D97-AF65-F5344CB8AC3E}">
        <p14:creationId xmlns:p14="http://schemas.microsoft.com/office/powerpoint/2010/main" val="1897177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details about the model are</a:t>
            </a:r>
            <a:r>
              <a:rPr lang="en-US" baseline="0" dirty="0" smtClean="0"/>
              <a:t> in the paper but the basic idea is that </a:t>
            </a:r>
            <a:r>
              <a:rPr lang="en-US" b="1" baseline="0" dirty="0" smtClean="0"/>
              <a:t>coupled mutual impedance</a:t>
            </a:r>
            <a:r>
              <a:rPr lang="en-US" baseline="0" dirty="0" smtClean="0"/>
              <a:t> has reverse impact in the backscattered phase.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24</a:t>
            </a:fld>
            <a:endParaRPr lang="en-US"/>
          </a:p>
        </p:txBody>
      </p:sp>
    </p:spTree>
    <p:extLst>
      <p:ext uri="{BB962C8B-B14F-4D97-AF65-F5344CB8AC3E}">
        <p14:creationId xmlns:p14="http://schemas.microsoft.com/office/powerpoint/2010/main" val="182190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that phase changes across neighboring tags to improve the tracking in multi-tag scenario.</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25</a:t>
            </a:fld>
            <a:endParaRPr lang="en-US"/>
          </a:p>
        </p:txBody>
      </p:sp>
    </p:spTree>
    <p:extLst>
      <p:ext uri="{BB962C8B-B14F-4D97-AF65-F5344CB8AC3E}">
        <p14:creationId xmlns:p14="http://schemas.microsoft.com/office/powerpoint/2010/main" val="577898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camera with </a:t>
            </a:r>
            <a:r>
              <a:rPr lang="en-US" dirty="0" err="1" smtClean="0"/>
              <a:t>opencv</a:t>
            </a:r>
            <a:r>
              <a:rPr lang="en-US" dirty="0" smtClean="0"/>
              <a:t> to measure the ground-truth.</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27</a:t>
            </a:fld>
            <a:endParaRPr lang="en-US"/>
          </a:p>
        </p:txBody>
      </p:sp>
    </p:spTree>
    <p:extLst>
      <p:ext uri="{BB962C8B-B14F-4D97-AF65-F5344CB8AC3E}">
        <p14:creationId xmlns:p14="http://schemas.microsoft.com/office/powerpoint/2010/main" val="133475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test the localization tracking error in</a:t>
            </a:r>
            <a:r>
              <a:rPr lang="en-US" baseline="0" dirty="0" smtClean="0"/>
              <a:t> different speeds of finger movements. And we observe that. Mention Speed.</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28</a:t>
            </a:fld>
            <a:endParaRPr lang="en-US"/>
          </a:p>
        </p:txBody>
      </p:sp>
    </p:spTree>
    <p:extLst>
      <p:ext uri="{BB962C8B-B14F-4D97-AF65-F5344CB8AC3E}">
        <p14:creationId xmlns:p14="http://schemas.microsoft.com/office/powerpoint/2010/main" val="91937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at the tag tracking in multiple tags..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29</a:t>
            </a:fld>
            <a:endParaRPr lang="en-US"/>
          </a:p>
        </p:txBody>
      </p:sp>
    </p:spTree>
    <p:extLst>
      <p:ext uri="{BB962C8B-B14F-4D97-AF65-F5344CB8AC3E}">
        <p14:creationId xmlns:p14="http://schemas.microsoft.com/office/powerpoint/2010/main" val="1219235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build custom tags with loop tags and copper tapes</a:t>
            </a:r>
            <a:r>
              <a:rPr lang="en-US" baseline="0" dirty="0" smtClean="0"/>
              <a:t> and apply our single tag tracking algorithm. For more detailed evaluation results, please look into the paper.</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30</a:t>
            </a:fld>
            <a:endParaRPr lang="en-US"/>
          </a:p>
        </p:txBody>
      </p:sp>
    </p:spTree>
    <p:extLst>
      <p:ext uri="{BB962C8B-B14F-4D97-AF65-F5344CB8AC3E}">
        <p14:creationId xmlns:p14="http://schemas.microsoft.com/office/powerpoint/2010/main" val="1468720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concluding</a:t>
            </a:r>
            <a:r>
              <a:rPr lang="en-US" b="1" baseline="0" dirty="0" smtClean="0"/>
              <a:t>, I just want to point out </a:t>
            </a:r>
            <a:r>
              <a:rPr lang="en-US" baseline="0" dirty="0" smtClean="0"/>
              <a:t>there are numerous previous attempts to use passive RFID tags as interaction units. RIO improves upon this work with high accuracy, low over head, error rate.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31</a:t>
            </a:fld>
            <a:endParaRPr lang="en-US"/>
          </a:p>
        </p:txBody>
      </p:sp>
    </p:spTree>
    <p:extLst>
      <p:ext uri="{BB962C8B-B14F-4D97-AF65-F5344CB8AC3E}">
        <p14:creationId xmlns:p14="http://schemas.microsoft.com/office/powerpoint/2010/main" val="83354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unprecedented proliferation of </a:t>
            </a:r>
            <a:r>
              <a:rPr lang="en-US" dirty="0" err="1" smtClean="0"/>
              <a:t>IoT</a:t>
            </a:r>
            <a:r>
              <a:rPr lang="en-US" dirty="0" smtClean="0"/>
              <a:t>,</a:t>
            </a:r>
            <a:r>
              <a:rPr lang="en-US" baseline="0" dirty="0" smtClean="0"/>
              <a:t> every known </a:t>
            </a:r>
            <a:r>
              <a:rPr lang="en-US" b="1" baseline="0" dirty="0" smtClean="0"/>
              <a:t>physical surrounding </a:t>
            </a:r>
            <a:r>
              <a:rPr lang="en-US" baseline="0" dirty="0" smtClean="0"/>
              <a:t>is transforming into </a:t>
            </a:r>
            <a:r>
              <a:rPr lang="en-US" b="1" baseline="0" dirty="0" smtClean="0"/>
              <a:t>smart and interactive spaces</a:t>
            </a:r>
            <a:r>
              <a:rPr lang="en-US" baseline="0" dirty="0" smtClean="0"/>
              <a:t>. This transformation is slowly becoming a reality, n</a:t>
            </a:r>
            <a:r>
              <a:rPr lang="en-US" dirty="0" smtClean="0"/>
              <a:t>ot only in just home through connected appliances, but in every other imaginable physical spaces: </a:t>
            </a:r>
            <a:r>
              <a:rPr lang="en-US" b="1" dirty="0" smtClean="0"/>
              <a:t>from hospitals</a:t>
            </a:r>
            <a:r>
              <a:rPr lang="en-US" b="1" baseline="0" dirty="0" smtClean="0"/>
              <a:t> to offices to retail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a:t>
            </a:fld>
            <a:endParaRPr lang="en-US"/>
          </a:p>
        </p:txBody>
      </p:sp>
    </p:spTree>
    <p:extLst>
      <p:ext uri="{BB962C8B-B14F-4D97-AF65-F5344CB8AC3E}">
        <p14:creationId xmlns:p14="http://schemas.microsoft.com/office/powerpoint/2010/main" val="139796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However, this is just a </a:t>
            </a:r>
            <a:r>
              <a:rPr lang="en-US" b="1" dirty="0" smtClean="0"/>
              <a:t>first step </a:t>
            </a:r>
            <a:r>
              <a:rPr lang="en-US" dirty="0" smtClean="0"/>
              <a:t>realizing</a:t>
            </a:r>
            <a:r>
              <a:rPr lang="en-US" baseline="0" dirty="0" smtClean="0"/>
              <a:t> the ultimate goal of transforming every physical object into a possible UI. Multi </a:t>
            </a:r>
            <a:r>
              <a:rPr lang="mr-IN" baseline="0" dirty="0" smtClean="0"/>
              <a:t>–</a:t>
            </a:r>
            <a:r>
              <a:rPr lang="en-US" baseline="0" dirty="0" smtClean="0"/>
              <a:t>touch.. 2D gesture </a:t>
            </a:r>
            <a:endParaRPr lang="en-US" dirty="0"/>
          </a:p>
        </p:txBody>
      </p:sp>
      <p:sp>
        <p:nvSpPr>
          <p:cNvPr id="4" name="Slide Number Placeholder 3"/>
          <p:cNvSpPr>
            <a:spLocks noGrp="1"/>
          </p:cNvSpPr>
          <p:nvPr>
            <p:ph type="sldNum" sz="quarter" idx="10"/>
          </p:nvPr>
        </p:nvSpPr>
        <p:spPr/>
        <p:txBody>
          <a:bodyPr/>
          <a:lstStyle/>
          <a:p>
            <a:fld id="{D308EF09-8851-4DEE-9A3B-7377C81C11A8}" type="slidenum">
              <a:rPr lang="en-US" smtClean="0"/>
              <a:t>32</a:t>
            </a:fld>
            <a:endParaRPr lang="en-US"/>
          </a:p>
        </p:txBody>
      </p:sp>
    </p:spTree>
    <p:extLst>
      <p:ext uri="{BB962C8B-B14F-4D97-AF65-F5344CB8AC3E}">
        <p14:creationId xmlns:p14="http://schemas.microsoft.com/office/powerpoint/2010/main" val="1496722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33</a:t>
            </a:fld>
            <a:endParaRPr lang="en-US"/>
          </a:p>
        </p:txBody>
      </p:sp>
    </p:spTree>
    <p:extLst>
      <p:ext uri="{BB962C8B-B14F-4D97-AF65-F5344CB8AC3E}">
        <p14:creationId xmlns:p14="http://schemas.microsoft.com/office/powerpoint/2010/main" val="931912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34</a:t>
            </a:fld>
            <a:endParaRPr lang="en-US"/>
          </a:p>
        </p:txBody>
      </p:sp>
    </p:spTree>
    <p:extLst>
      <p:ext uri="{BB962C8B-B14F-4D97-AF65-F5344CB8AC3E}">
        <p14:creationId xmlns:p14="http://schemas.microsoft.com/office/powerpoint/2010/main" val="123955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b="1" dirty="0" smtClean="0"/>
              <a:t>let’s see a glimpse of RIO in action in a smart space</a:t>
            </a:r>
            <a:r>
              <a:rPr lang="en-US" dirty="0" smtClean="0"/>
              <a:t>. And by doing this, </a:t>
            </a:r>
            <a:r>
              <a:rPr lang="en-US" b="1" dirty="0" smtClean="0"/>
              <a:t>we can make everyday smart-space more interactive </a:t>
            </a:r>
            <a:r>
              <a:rPr lang="en-US" dirty="0" smtClean="0"/>
              <a:t>.. For example, in this example scenario,</a:t>
            </a:r>
            <a:r>
              <a:rPr lang="en-US" baseline="0" dirty="0" smtClean="0"/>
              <a:t> Alice is in a smart-home touches a RIO touch button and the canvas lights up .. Then she goes on to play her keyboard in the table which is RIO-enabled. Finally, she goes on to touch over a dial to increase the brightness of a light.</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38</a:t>
            </a:fld>
            <a:endParaRPr lang="en-US"/>
          </a:p>
        </p:txBody>
      </p:sp>
    </p:spTree>
    <p:extLst>
      <p:ext uri="{BB962C8B-B14F-4D97-AF65-F5344CB8AC3E}">
        <p14:creationId xmlns:p14="http://schemas.microsoft.com/office/powerpoint/2010/main" val="302079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1" dirty="0" smtClean="0"/>
              <a:t>, the future</a:t>
            </a:r>
            <a:r>
              <a:rPr lang="en-US" b="1" baseline="0" dirty="0" smtClean="0"/>
              <a:t> of </a:t>
            </a:r>
            <a:r>
              <a:rPr lang="en-US" b="1" baseline="0" dirty="0" err="1" smtClean="0"/>
              <a:t>IoT</a:t>
            </a:r>
            <a:r>
              <a:rPr lang="en-US" b="1" baseline="0" dirty="0" smtClean="0"/>
              <a:t> demands seamless and intuitive interface between users and the devices</a:t>
            </a:r>
            <a:r>
              <a:rPr lang="en-US" baseline="0" dirty="0" smtClean="0"/>
              <a:t>. </a:t>
            </a:r>
            <a:r>
              <a:rPr lang="en-US" dirty="0" smtClean="0"/>
              <a:t>In this setting, we ask that “Can</a:t>
            </a:r>
            <a:r>
              <a:rPr lang="en-US" baseline="0" dirty="0" smtClean="0"/>
              <a:t> we effectively transform everyday object into a touch interface ?” </a:t>
            </a:r>
            <a:r>
              <a:rPr lang="en-US" b="1" baseline="0" dirty="0" smtClean="0"/>
              <a:t>Can every possible item in our surrounding become a gateway to a possible interaction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4</a:t>
            </a:fld>
            <a:endParaRPr lang="en-US"/>
          </a:p>
        </p:txBody>
      </p:sp>
    </p:spTree>
    <p:extLst>
      <p:ext uri="{BB962C8B-B14F-4D97-AF65-F5344CB8AC3E}">
        <p14:creationId xmlns:p14="http://schemas.microsoft.com/office/powerpoint/2010/main" val="90203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let’s see what others modalities are present. To realize that goal, different types of modalities have been shown through products or research prototypes. Capacitive touch screens are present in every smartphone or tablet. Kinect and leap motion are using </a:t>
            </a:r>
            <a:r>
              <a:rPr lang="en-US" baseline="0" dirty="0" err="1" smtClean="0"/>
              <a:t>rgb</a:t>
            </a:r>
            <a:r>
              <a:rPr lang="en-US" baseline="0" dirty="0" smtClean="0"/>
              <a:t> &amp; </a:t>
            </a:r>
            <a:r>
              <a:rPr lang="en-US" baseline="0" dirty="0" err="1" smtClean="0"/>
              <a:t>ir</a:t>
            </a:r>
            <a:r>
              <a:rPr lang="en-US" baseline="0" dirty="0" smtClean="0"/>
              <a:t> camera vision based technology to track hand movement. Wearables like smart watch is using IMUs to track different hand movement. Furthermore, </a:t>
            </a:r>
            <a:r>
              <a:rPr lang="en-US" b="1" baseline="0" dirty="0" smtClean="0"/>
              <a:t>60 GHz, Wi-Fi and acoustics signals</a:t>
            </a:r>
            <a:r>
              <a:rPr lang="en-US" baseline="0" dirty="0" smtClean="0"/>
              <a:t> are used to track hand gestures.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err="1" smtClean="0"/>
              <a:t>Pixelsense</a:t>
            </a:r>
            <a:r>
              <a:rPr lang="en-US" dirty="0" smtClean="0"/>
              <a:t>, </a:t>
            </a:r>
            <a:r>
              <a:rPr lang="en-US" dirty="0" err="1" smtClean="0"/>
              <a:t>kinect</a:t>
            </a:r>
            <a:r>
              <a:rPr lang="en-US" dirty="0" smtClean="0"/>
              <a:t>,</a:t>
            </a:r>
            <a:r>
              <a:rPr lang="en-US" baseline="0" dirty="0" smtClean="0"/>
              <a:t> soli, sprout, </a:t>
            </a:r>
            <a:r>
              <a:rPr lang="en-US" baseline="0" dirty="0" err="1" smtClean="0"/>
              <a:t>myo</a:t>
            </a:r>
            <a:r>
              <a:rPr lang="en-US" baseline="0" dirty="0" smtClean="0"/>
              <a:t>, leap motion</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5</a:t>
            </a:fld>
            <a:endParaRPr lang="en-US"/>
          </a:p>
        </p:txBody>
      </p:sp>
    </p:spTree>
    <p:extLst>
      <p:ext uri="{BB962C8B-B14F-4D97-AF65-F5344CB8AC3E}">
        <p14:creationId xmlns:p14="http://schemas.microsoft.com/office/powerpoint/2010/main" val="115952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However, </a:t>
            </a:r>
            <a:r>
              <a:rPr lang="en-US" sz="1200" b="1" dirty="0" smtClean="0"/>
              <a:t>these interaction modalities</a:t>
            </a:r>
            <a:r>
              <a:rPr lang="en-US" sz="1200" b="1" baseline="0" dirty="0" smtClean="0"/>
              <a:t> enable a suite of applications</a:t>
            </a:r>
            <a:r>
              <a:rPr lang="en-US" sz="1200" baseline="0" dirty="0" smtClean="0"/>
              <a:t>, </a:t>
            </a:r>
            <a:r>
              <a:rPr lang="en-US" sz="1200" b="1" baseline="0" dirty="0" smtClean="0"/>
              <a:t>there are few issues impacting the wide-spread adoption in smart spaces</a:t>
            </a:r>
            <a:r>
              <a:rPr lang="en-US" sz="1200" baseline="0" dirty="0" smtClean="0"/>
              <a:t>. Vision is to make everyday object touch-aware and so it will be difficult to achieve that. These </a:t>
            </a:r>
            <a:r>
              <a:rPr lang="en-US" sz="1200" b="1" baseline="0" dirty="0" smtClean="0"/>
              <a:t>UIs </a:t>
            </a:r>
            <a:r>
              <a:rPr lang="en-US" sz="1200" baseline="0" dirty="0" smtClean="0"/>
              <a:t>are difficult to customize for specific use cases and some of them require extensive training phase to be used. These UIs can also not be disposed after the use which may be needed in medical use cases and it needs to be recharged very frequently.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Low cost point massive deployment..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But, there are certain issues Coupled with device (sprout), Occlusion (vision), complex processing (soli) etc.</a:t>
            </a:r>
          </a:p>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6</a:t>
            </a:fld>
            <a:endParaRPr lang="en-US"/>
          </a:p>
        </p:txBody>
      </p:sp>
    </p:spTree>
    <p:extLst>
      <p:ext uri="{BB962C8B-B14F-4D97-AF65-F5344CB8AC3E}">
        <p14:creationId xmlns:p14="http://schemas.microsoft.com/office/powerpoint/2010/main" val="1507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 To realize</a:t>
            </a:r>
            <a:r>
              <a:rPr lang="en-US" baseline="0" dirty="0" smtClean="0"/>
              <a:t> this goal of transforming physical object into UI, w</a:t>
            </a:r>
            <a:r>
              <a:rPr lang="en-US" dirty="0" smtClean="0"/>
              <a:t>e </a:t>
            </a:r>
            <a:r>
              <a:rPr lang="en-US" b="1" dirty="0" smtClean="0"/>
              <a:t>re-purpose</a:t>
            </a:r>
            <a:r>
              <a:rPr lang="en-US" dirty="0" smtClean="0"/>
              <a:t> the use of commercial off-the-shelf passive RFID tags as a touch primitive. We attach the RFID tags into objects as interaction units. We use commercially available</a:t>
            </a:r>
            <a:r>
              <a:rPr lang="en-US" baseline="0" dirty="0" smtClean="0"/>
              <a:t> reader and antennas to aid that use case. </a:t>
            </a:r>
            <a:r>
              <a:rPr lang="en-US" dirty="0" smtClean="0"/>
              <a:t>We also build our custom-designed tags to show different other use cases.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7</a:t>
            </a:fld>
            <a:endParaRPr lang="en-US"/>
          </a:p>
        </p:txBody>
      </p:sp>
    </p:spTree>
    <p:extLst>
      <p:ext uri="{BB962C8B-B14F-4D97-AF65-F5344CB8AC3E}">
        <p14:creationId xmlns:p14="http://schemas.microsoft.com/office/powerpoint/2010/main" val="188951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Thus, due to the use of passive</a:t>
            </a:r>
            <a:r>
              <a:rPr lang="en-US" b="1" baseline="0" dirty="0" smtClean="0"/>
              <a:t> RFID tags, </a:t>
            </a:r>
            <a:r>
              <a:rPr lang="en-US" b="1" dirty="0" smtClean="0"/>
              <a:t>the interface becomes battery-free and disposable</a:t>
            </a:r>
            <a:r>
              <a:rPr lang="en-US" dirty="0" smtClean="0"/>
              <a:t>. We have also shown possible customization through custom designed tags and we have built algorithms to support fine-grained tracking.</a:t>
            </a:r>
            <a:r>
              <a:rPr lang="en-US" baseline="0" dirty="0" smtClean="0"/>
              <a:t> Furthermore, as the tags can be easily mapped to different objects, </a:t>
            </a:r>
            <a:r>
              <a:rPr lang="en-US" b="1" baseline="0" dirty="0" smtClean="0"/>
              <a:t>same interaction can also be coupled with different applications. </a:t>
            </a:r>
            <a:r>
              <a:rPr lang="en-US" b="0" baseline="0" dirty="0" smtClean="0"/>
              <a:t>We can discriminate and support separate interfaces within the same region.</a:t>
            </a:r>
            <a:endParaRPr lang="en-US" b="0" dirty="0"/>
          </a:p>
        </p:txBody>
      </p:sp>
      <p:sp>
        <p:nvSpPr>
          <p:cNvPr id="4" name="Slide Number Placeholder 3"/>
          <p:cNvSpPr>
            <a:spLocks noGrp="1"/>
          </p:cNvSpPr>
          <p:nvPr>
            <p:ph type="sldNum" sz="quarter" idx="10"/>
          </p:nvPr>
        </p:nvSpPr>
        <p:spPr/>
        <p:txBody>
          <a:bodyPr/>
          <a:lstStyle/>
          <a:p>
            <a:fld id="{BCB8FE9E-5B4B-E740-8B2A-C50B1847A4A5}" type="slidenum">
              <a:rPr lang="en-US" smtClean="0"/>
              <a:t>8</a:t>
            </a:fld>
            <a:endParaRPr lang="en-US"/>
          </a:p>
        </p:txBody>
      </p:sp>
    </p:spTree>
    <p:extLst>
      <p:ext uri="{BB962C8B-B14F-4D97-AF65-F5344CB8AC3E}">
        <p14:creationId xmlns:p14="http://schemas.microsoft.com/office/powerpoint/2010/main" val="63667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looking at different types of single point touch and tracking. For example, different possible UI units can be Button .. Keyboard .. Slider .. Dial .. Multiple</a:t>
            </a:r>
            <a:r>
              <a:rPr lang="en-US" baseline="0" dirty="0" smtClean="0"/>
              <a:t> sliders .. And different shapes .. To achieve this we need to perform touch detection, tracking, and tracking within multiple tags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a:t>
            </a:fld>
            <a:endParaRPr lang="en-US"/>
          </a:p>
        </p:txBody>
      </p:sp>
    </p:spTree>
    <p:extLst>
      <p:ext uri="{BB962C8B-B14F-4D97-AF65-F5344CB8AC3E}">
        <p14:creationId xmlns:p14="http://schemas.microsoft.com/office/powerpoint/2010/main" val="203634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217DD8-A7E2-184E-8582-C12AFCD62B54}" type="datetime1">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18951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4906F7-0FB6-E649-9F89-219703F36F2C}" type="datetime1">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63347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B8AC88-CBDA-E34A-9987-2F39A8DA516B}" type="datetime1">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235450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76000">
              <a:schemeClr val="accent2">
                <a:lumMod val="0"/>
                <a:lumOff val="100000"/>
              </a:schemeClr>
            </a:gs>
            <a:gs pos="73000">
              <a:schemeClr val="accent2">
                <a:lumMod val="0"/>
                <a:lumOff val="100000"/>
              </a:schemeClr>
            </a:gs>
            <a:gs pos="100000">
              <a:schemeClr val="accent2">
                <a:lumMod val="100000"/>
              </a:schemeClr>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7BFA30-6832-1E4B-8E1B-1A97A9456EF7}" type="datetime1">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07580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8A3B64A-57DB-4E45-8EFA-42839A63B931}" type="datetime1">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54356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E68382-70D5-5446-AD3C-B8F0624C6B83}" type="datetime1">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1157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6943CC-2C3C-3F4A-B309-C44791FE5F34}" type="datetime1">
              <a:rPr lang="en-US" smtClean="0"/>
              <a:t>10/18/17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479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9BEB88-9709-FB44-AD0C-020DFBC24C75}" type="datetime1">
              <a:rPr lang="en-US" smtClean="0"/>
              <a:t>10/18/17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16908267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95D82-1120-E64B-8B95-9755E3FA60C8}" type="datetime1">
              <a:rPr lang="en-US" smtClean="0"/>
              <a:t>10/18/17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92012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75E221-2DA0-EF43-9739-5CABC3B5A97D}" type="datetime1">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72656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0C5436-831C-4A49-A393-046A362CBE93}" type="datetime1">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799693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2C8EB-3B52-0046-91C0-1DDFF7959BBA}" type="datetime1">
              <a:rPr lang="en-US" smtClean="0"/>
              <a:t>10/18/17</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FEC65-D79E-4DCE-A549-ACBEE94ABE9E}" type="slidenum">
              <a:rPr lang="en-US" smtClean="0"/>
              <a:t>‹#›</a:t>
            </a:fld>
            <a:endParaRPr lang="en-US"/>
          </a:p>
        </p:txBody>
      </p:sp>
    </p:spTree>
    <p:extLst>
      <p:ext uri="{BB962C8B-B14F-4D97-AF65-F5344CB8AC3E}">
        <p14:creationId xmlns:p14="http://schemas.microsoft.com/office/powerpoint/2010/main" val="3679066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28.jp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hyperlink" Target="mailto:swadhin@cs.utexas.edu" TargetMode="External"/><Relationship Id="rId4" Type="http://schemas.openxmlformats.org/officeDocument/2006/relationships/image" Target="../media/image1.gif"/><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microsoft.com/office/2007/relationships/hdphoto" Target="../media/hdphoto3.wdp"/><Relationship Id="rId14" Type="http://schemas.openxmlformats.org/officeDocument/2006/relationships/image" Target="../media/image66.bin"/><Relationship Id="rId1" Type="http://schemas.microsoft.com/office/2007/relationships/media" Target="../media/media1.wav"/><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jpeg"/><Relationship Id="rId8" Type="http://schemas.microsoft.com/office/2007/relationships/hdphoto" Target="../media/hdphoto2.wdp"/><Relationship Id="rId9" Type="http://schemas.openxmlformats.org/officeDocument/2006/relationships/image" Target="../media/image62.jpeg"/><Relationship Id="rId10" Type="http://schemas.openxmlformats.org/officeDocument/2006/relationships/image" Target="../media/image6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jpeg"/><Relationship Id="rId14" Type="http://schemas.openxmlformats.org/officeDocument/2006/relationships/image" Target="../media/image21.jpeg"/><Relationship Id="rId15" Type="http://schemas.openxmlformats.org/officeDocument/2006/relationships/image" Target="../media/image22.png"/><Relationship Id="rId16"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31.jpeg"/><Relationship Id="rId12" Type="http://schemas.openxmlformats.org/officeDocument/2006/relationships/image" Target="../media/image32.jpeg"/><Relationship Id="rId13"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g"/><Relationship Id="rId8" Type="http://schemas.openxmlformats.org/officeDocument/2006/relationships/image" Target="../media/image29.jpeg"/><Relationship Id="rId9" Type="http://schemas.openxmlformats.org/officeDocument/2006/relationships/image" Target="../media/image30.png"/><Relationship Id="rId10"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 y="25083"/>
            <a:ext cx="12192000" cy="2387600"/>
          </a:xfrm>
        </p:spPr>
        <p:txBody>
          <a:bodyPr lIns="274320" rIns="274320">
            <a:noAutofit/>
          </a:bodyPr>
          <a:lstStyle/>
          <a:p>
            <a:r>
              <a:rPr lang="en-US" sz="5400" dirty="0" smtClean="0"/>
              <a:t>RIO: A Pervasive RFID-based Touch Gesture Interface</a:t>
            </a:r>
            <a:endParaRPr lang="en-US" sz="5400" dirty="0"/>
          </a:p>
        </p:txBody>
      </p:sp>
      <p:sp>
        <p:nvSpPr>
          <p:cNvPr id="3" name="Subtitle 2"/>
          <p:cNvSpPr>
            <a:spLocks noGrp="1"/>
          </p:cNvSpPr>
          <p:nvPr>
            <p:ph type="subTitle" idx="1"/>
          </p:nvPr>
        </p:nvSpPr>
        <p:spPr>
          <a:xfrm>
            <a:off x="457200" y="3331017"/>
            <a:ext cx="11734800" cy="2487168"/>
          </a:xfrm>
        </p:spPr>
        <p:txBody>
          <a:bodyPr>
            <a:normAutofit fontScale="85000" lnSpcReduction="10000"/>
          </a:bodyPr>
          <a:lstStyle/>
          <a:p>
            <a:endParaRPr lang="en-US" sz="4400" dirty="0" smtClean="0">
              <a:solidFill>
                <a:schemeClr val="tx2"/>
              </a:solidFill>
            </a:endParaRPr>
          </a:p>
          <a:p>
            <a:r>
              <a:rPr lang="en-US" sz="4400" b="1" dirty="0" err="1" smtClean="0">
                <a:solidFill>
                  <a:srgbClr val="FF7415"/>
                </a:solidFill>
              </a:rPr>
              <a:t>Swadhin</a:t>
            </a:r>
            <a:r>
              <a:rPr lang="en-US" sz="4400" b="1" dirty="0" smtClean="0">
                <a:solidFill>
                  <a:srgbClr val="FF7415"/>
                </a:solidFill>
              </a:rPr>
              <a:t> Pradhan</a:t>
            </a:r>
            <a:r>
              <a:rPr lang="en-US" sz="4700" b="1" baseline="30000" dirty="0" smtClean="0"/>
              <a:t>1</a:t>
            </a:r>
            <a:r>
              <a:rPr lang="en-US" sz="4400" dirty="0" smtClean="0">
                <a:solidFill>
                  <a:schemeClr val="tx2"/>
                </a:solidFill>
              </a:rPr>
              <a:t>, Eugene Chai</a:t>
            </a:r>
            <a:r>
              <a:rPr lang="en-US" sz="4700" baseline="30000" dirty="0" smtClean="0">
                <a:solidFill>
                  <a:srgbClr val="FF0000"/>
                </a:solidFill>
              </a:rPr>
              <a:t>2</a:t>
            </a:r>
            <a:r>
              <a:rPr lang="en-US" sz="4400" dirty="0" smtClean="0">
                <a:solidFill>
                  <a:schemeClr val="tx2"/>
                </a:solidFill>
              </a:rPr>
              <a:t>, </a:t>
            </a:r>
            <a:r>
              <a:rPr lang="en-US" sz="4400" dirty="0" err="1" smtClean="0">
                <a:solidFill>
                  <a:schemeClr val="tx2"/>
                </a:solidFill>
              </a:rPr>
              <a:t>Karthik</a:t>
            </a:r>
            <a:r>
              <a:rPr lang="en-US" sz="4400" dirty="0" smtClean="0">
                <a:solidFill>
                  <a:schemeClr val="tx2"/>
                </a:solidFill>
              </a:rPr>
              <a:t> Sundaresan</a:t>
            </a:r>
            <a:r>
              <a:rPr lang="en-US" sz="4700" baseline="30000" dirty="0" smtClean="0">
                <a:solidFill>
                  <a:srgbClr val="FF0000"/>
                </a:solidFill>
              </a:rPr>
              <a:t>2</a:t>
            </a:r>
            <a:r>
              <a:rPr lang="en-US" sz="4400" dirty="0" smtClean="0">
                <a:solidFill>
                  <a:schemeClr val="tx2"/>
                </a:solidFill>
              </a:rPr>
              <a:t>, Lili Qiu</a:t>
            </a:r>
            <a:r>
              <a:rPr lang="en-US" sz="4700" b="1" baseline="30000" dirty="0" smtClean="0"/>
              <a:t>1</a:t>
            </a:r>
            <a:r>
              <a:rPr lang="en-US" sz="4400" dirty="0" smtClean="0">
                <a:solidFill>
                  <a:schemeClr val="tx2"/>
                </a:solidFill>
              </a:rPr>
              <a:t>, Amir Khojastepour</a:t>
            </a:r>
            <a:r>
              <a:rPr lang="en-US" sz="4700" baseline="30000" dirty="0" smtClean="0">
                <a:solidFill>
                  <a:srgbClr val="FF0000"/>
                </a:solidFill>
              </a:rPr>
              <a:t>2</a:t>
            </a:r>
            <a:r>
              <a:rPr lang="en-US" sz="4400" dirty="0" smtClean="0">
                <a:solidFill>
                  <a:schemeClr val="tx2"/>
                </a:solidFill>
              </a:rPr>
              <a:t>, </a:t>
            </a:r>
            <a:r>
              <a:rPr lang="en-US" sz="4400" dirty="0" err="1" smtClean="0">
                <a:solidFill>
                  <a:schemeClr val="tx2"/>
                </a:solidFill>
              </a:rPr>
              <a:t>Sampath</a:t>
            </a:r>
            <a:r>
              <a:rPr lang="en-US" sz="4400" dirty="0" smtClean="0">
                <a:solidFill>
                  <a:schemeClr val="tx2"/>
                </a:solidFill>
              </a:rPr>
              <a:t> Rangarajan</a:t>
            </a:r>
            <a:r>
              <a:rPr lang="en-US" sz="4700" baseline="30000" dirty="0" smtClean="0">
                <a:solidFill>
                  <a:srgbClr val="FF0000"/>
                </a:solidFill>
              </a:rPr>
              <a:t>2</a:t>
            </a:r>
            <a:r>
              <a:rPr lang="en-US" sz="4400" dirty="0" smtClean="0">
                <a:solidFill>
                  <a:schemeClr val="tx2"/>
                </a:solidFill>
              </a:rPr>
              <a:t> </a:t>
            </a:r>
          </a:p>
          <a:p>
            <a:r>
              <a:rPr lang="en-US" sz="4400" b="1" dirty="0" smtClean="0"/>
              <a:t>          </a:t>
            </a:r>
            <a:r>
              <a:rPr lang="en-US" sz="4400" b="1" baseline="30000" dirty="0" smtClean="0"/>
              <a:t>                                                                  </a:t>
            </a:r>
            <a:r>
              <a:rPr lang="en-US" sz="4400" dirty="0" smtClean="0">
                <a:solidFill>
                  <a:schemeClr val="tx2"/>
                </a:solidFill>
              </a:rPr>
              <a:t>                   </a:t>
            </a:r>
            <a:endParaRPr lang="en-US" sz="4400" baseline="30000" dirty="0" smtClean="0">
              <a:solidFill>
                <a:srgbClr val="FF0000"/>
              </a:solidFill>
            </a:endParaRPr>
          </a:p>
          <a:p>
            <a:endParaRPr lang="en-US" sz="4400" baseline="30000" dirty="0">
              <a:solidFill>
                <a:schemeClr val="tx2"/>
              </a:solidFill>
            </a:endParaRPr>
          </a:p>
          <a:p>
            <a:endParaRPr lang="en-US" sz="4400" baseline="30000" dirty="0" smtClean="0">
              <a:solidFill>
                <a:schemeClr val="tx2"/>
              </a:solidFill>
            </a:endParaRPr>
          </a:p>
          <a:p>
            <a:endParaRPr lang="en-US" sz="4400" dirty="0" smtClean="0">
              <a:solidFill>
                <a:schemeClr val="tx2"/>
              </a:solidFill>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37856" y="5405986"/>
            <a:ext cx="3140456" cy="109656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5296" y="4809744"/>
            <a:ext cx="4474464" cy="2179320"/>
          </a:xfrm>
          <a:prstGeom prst="rect">
            <a:avLst/>
          </a:prstGeom>
        </p:spPr>
      </p:pic>
      <p:sp>
        <p:nvSpPr>
          <p:cNvPr id="9" name="TextBox 8"/>
          <p:cNvSpPr txBox="1"/>
          <p:nvPr/>
        </p:nvSpPr>
        <p:spPr>
          <a:xfrm>
            <a:off x="1517904" y="5332834"/>
            <a:ext cx="393056" cy="584775"/>
          </a:xfrm>
          <a:prstGeom prst="rect">
            <a:avLst/>
          </a:prstGeom>
          <a:noFill/>
        </p:spPr>
        <p:txBody>
          <a:bodyPr wrap="none" rtlCol="0">
            <a:spAutoFit/>
          </a:bodyPr>
          <a:lstStyle/>
          <a:p>
            <a:r>
              <a:rPr lang="en-US" sz="3200" b="1" dirty="0" smtClean="0"/>
              <a:t>1</a:t>
            </a:r>
            <a:endParaRPr lang="en-US" sz="3200" b="1" dirty="0"/>
          </a:p>
        </p:txBody>
      </p:sp>
      <p:sp>
        <p:nvSpPr>
          <p:cNvPr id="10" name="TextBox 9"/>
          <p:cNvSpPr txBox="1"/>
          <p:nvPr/>
        </p:nvSpPr>
        <p:spPr>
          <a:xfrm>
            <a:off x="7376160" y="5265778"/>
            <a:ext cx="393056" cy="584775"/>
          </a:xfrm>
          <a:prstGeom prst="rect">
            <a:avLst/>
          </a:prstGeom>
          <a:noFill/>
        </p:spPr>
        <p:txBody>
          <a:bodyPr wrap="none" rtlCol="0">
            <a:spAutoFit/>
          </a:bodyPr>
          <a:lstStyle/>
          <a:p>
            <a:r>
              <a:rPr lang="en-US" sz="3200" b="1" dirty="0">
                <a:solidFill>
                  <a:srgbClr val="FF0000"/>
                </a:solidFill>
              </a:rPr>
              <a:t>2</a:t>
            </a:r>
          </a:p>
        </p:txBody>
      </p:sp>
      <p:sp>
        <p:nvSpPr>
          <p:cNvPr id="11" name="TextBox 10"/>
          <p:cNvSpPr txBox="1"/>
          <p:nvPr/>
        </p:nvSpPr>
        <p:spPr>
          <a:xfrm>
            <a:off x="5431374" y="6422051"/>
            <a:ext cx="1786066" cy="400110"/>
          </a:xfrm>
          <a:prstGeom prst="rect">
            <a:avLst/>
          </a:prstGeom>
          <a:noFill/>
        </p:spPr>
        <p:txBody>
          <a:bodyPr wrap="none" rtlCol="0">
            <a:spAutoFit/>
          </a:bodyPr>
          <a:lstStyle/>
          <a:p>
            <a:r>
              <a:rPr lang="en-US" sz="2000" dirty="0" err="1" smtClean="0"/>
              <a:t>MobiCom</a:t>
            </a:r>
            <a:r>
              <a:rPr lang="en-US" sz="2000" dirty="0" smtClean="0"/>
              <a:t> 2017</a:t>
            </a:r>
            <a:endParaRPr lang="en-US" sz="2000" dirty="0"/>
          </a:p>
        </p:txBody>
      </p:sp>
    </p:spTree>
    <p:extLst>
      <p:ext uri="{BB962C8B-B14F-4D97-AF65-F5344CB8AC3E}">
        <p14:creationId xmlns:p14="http://schemas.microsoft.com/office/powerpoint/2010/main" val="1575128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10</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Key Idea and Reasoning</a:t>
            </a:r>
            <a:endParaRPr lang="en-US" sz="4800" dirty="0"/>
          </a:p>
        </p:txBody>
      </p:sp>
      <p:sp>
        <p:nvSpPr>
          <p:cNvPr id="6" name="TextBox 5"/>
          <p:cNvSpPr txBox="1"/>
          <p:nvPr/>
        </p:nvSpPr>
        <p:spPr>
          <a:xfrm>
            <a:off x="1846730" y="2034986"/>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Touch and Single </a:t>
            </a:r>
            <a:r>
              <a:rPr lang="en-US" sz="4800" smtClean="0"/>
              <a:t>Tag Tracking</a:t>
            </a:r>
            <a:endParaRPr lang="en-US" sz="4800" dirty="0"/>
          </a:p>
        </p:txBody>
      </p:sp>
      <p:sp>
        <p:nvSpPr>
          <p:cNvPr id="7" name="TextBox 6"/>
          <p:cNvSpPr txBox="1"/>
          <p:nvPr/>
        </p:nvSpPr>
        <p:spPr>
          <a:xfrm>
            <a:off x="1824319" y="331693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Tracking within Multiple Tags</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Evaluation</a:t>
            </a:r>
            <a:endParaRPr lang="en-US" sz="4800" dirty="0"/>
          </a:p>
        </p:txBody>
      </p:sp>
    </p:spTree>
    <p:extLst>
      <p:ext uri="{BB962C8B-B14F-4D97-AF65-F5344CB8AC3E}">
        <p14:creationId xmlns:p14="http://schemas.microsoft.com/office/powerpoint/2010/main" val="2960801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11</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Key Idea and Reasoning</a:t>
            </a:r>
            <a:endParaRPr lang="en-US" sz="4800" dirty="0"/>
          </a:p>
        </p:txBody>
      </p:sp>
      <p:sp>
        <p:nvSpPr>
          <p:cNvPr id="6" name="TextBox 5"/>
          <p:cNvSpPr txBox="1"/>
          <p:nvPr/>
        </p:nvSpPr>
        <p:spPr>
          <a:xfrm>
            <a:off x="1846730" y="2034986"/>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Touch and Single </a:t>
            </a:r>
            <a:r>
              <a:rPr lang="en-US" sz="4800" smtClean="0"/>
              <a:t>Tag Tracking</a:t>
            </a:r>
            <a:endParaRPr lang="en-US" sz="4800" dirty="0"/>
          </a:p>
        </p:txBody>
      </p:sp>
      <p:sp>
        <p:nvSpPr>
          <p:cNvPr id="7" name="TextBox 6"/>
          <p:cNvSpPr txBox="1"/>
          <p:nvPr/>
        </p:nvSpPr>
        <p:spPr>
          <a:xfrm>
            <a:off x="1824319" y="331693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Tracking within Multiple Tags</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Evaluation</a:t>
            </a:r>
            <a:endParaRPr lang="en-US" sz="4800" dirty="0"/>
          </a:p>
        </p:txBody>
      </p:sp>
      <p:sp>
        <p:nvSpPr>
          <p:cNvPr id="2" name="TextBox 1"/>
          <p:cNvSpPr txBox="1"/>
          <p:nvPr/>
        </p:nvSpPr>
        <p:spPr>
          <a:xfrm>
            <a:off x="1842247" y="2034985"/>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1" name="TextBox 10"/>
          <p:cNvSpPr txBox="1"/>
          <p:nvPr/>
        </p:nvSpPr>
        <p:spPr>
          <a:xfrm>
            <a:off x="1833283" y="3316933"/>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810872"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528705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979066" y="2051323"/>
            <a:ext cx="324161" cy="19075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5" name="Rectangle 4"/>
          <p:cNvSpPr/>
          <p:nvPr/>
        </p:nvSpPr>
        <p:spPr>
          <a:xfrm>
            <a:off x="2792045" y="2375486"/>
            <a:ext cx="187016" cy="1321580"/>
          </a:xfrm>
          <a:prstGeom prst="rect">
            <a:avLst/>
          </a:prstGeom>
          <a:noFill/>
          <a:ln w="19050">
            <a:solidFill>
              <a:schemeClr val="tx1"/>
            </a:solidFill>
          </a:ln>
          <a:effectLst>
            <a:outerShdw blurRad="50800" dir="7740000" sx="102000" sy="102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6" name="Oval 5"/>
          <p:cNvSpPr/>
          <p:nvPr/>
        </p:nvSpPr>
        <p:spPr>
          <a:xfrm>
            <a:off x="2679848" y="2961469"/>
            <a:ext cx="112205" cy="26182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cxnSp>
        <p:nvCxnSpPr>
          <p:cNvPr id="11" name="Curved Connector 10"/>
          <p:cNvCxnSpPr>
            <a:stCxn id="6" idx="2"/>
          </p:cNvCxnSpPr>
          <p:nvPr/>
        </p:nvCxnSpPr>
        <p:spPr>
          <a:xfrm rot="10800000" flipV="1">
            <a:off x="1894379" y="3092372"/>
            <a:ext cx="785469" cy="1402616"/>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flipV="1">
            <a:off x="1944242" y="3154714"/>
            <a:ext cx="748065" cy="1340281"/>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90284" y="4440668"/>
            <a:ext cx="1589680" cy="1057985"/>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26" name="Block Arc 25"/>
          <p:cNvSpPr/>
          <p:nvPr/>
        </p:nvSpPr>
        <p:spPr>
          <a:xfrm rot="5400000" flipV="1">
            <a:off x="8305115" y="2820764"/>
            <a:ext cx="1418627" cy="1162273"/>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29" name="Block Arc 28"/>
          <p:cNvSpPr/>
          <p:nvPr/>
        </p:nvSpPr>
        <p:spPr>
          <a:xfrm rot="5400000">
            <a:off x="3221832" y="2056515"/>
            <a:ext cx="4789691" cy="2094587"/>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30" name="Block Arc 29"/>
          <p:cNvSpPr/>
          <p:nvPr/>
        </p:nvSpPr>
        <p:spPr>
          <a:xfrm rot="5400000">
            <a:off x="2440189" y="2205095"/>
            <a:ext cx="4014609" cy="1800891"/>
          </a:xfrm>
          <a:prstGeom prst="blockArc">
            <a:avLst>
              <a:gd name="adj1" fmla="val 12112826"/>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31" name="Block Arc 30"/>
          <p:cNvSpPr/>
          <p:nvPr/>
        </p:nvSpPr>
        <p:spPr>
          <a:xfrm rot="5400000">
            <a:off x="4198828" y="1798497"/>
            <a:ext cx="5501040" cy="2590519"/>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93" name="TextBox 92"/>
          <p:cNvSpPr txBox="1"/>
          <p:nvPr/>
        </p:nvSpPr>
        <p:spPr>
          <a:xfrm>
            <a:off x="1133763" y="5634971"/>
            <a:ext cx="1561518" cy="666786"/>
          </a:xfrm>
          <a:prstGeom prst="rect">
            <a:avLst/>
          </a:prstGeom>
          <a:noFill/>
        </p:spPr>
        <p:txBody>
          <a:bodyPr wrap="none" rtlCol="0">
            <a:spAutoFit/>
          </a:bodyPr>
          <a:lstStyle/>
          <a:p>
            <a:r>
              <a:rPr lang="en-US" sz="3733" dirty="0"/>
              <a:t>Reader</a:t>
            </a:r>
          </a:p>
        </p:txBody>
      </p:sp>
      <p:sp>
        <p:nvSpPr>
          <p:cNvPr id="94" name="TextBox 93"/>
          <p:cNvSpPr txBox="1"/>
          <p:nvPr/>
        </p:nvSpPr>
        <p:spPr>
          <a:xfrm>
            <a:off x="657300" y="1577548"/>
            <a:ext cx="1836272" cy="666786"/>
          </a:xfrm>
          <a:prstGeom prst="rect">
            <a:avLst/>
          </a:prstGeom>
          <a:noFill/>
        </p:spPr>
        <p:txBody>
          <a:bodyPr wrap="none" rtlCol="0">
            <a:spAutoFit/>
          </a:bodyPr>
          <a:lstStyle/>
          <a:p>
            <a:r>
              <a:rPr lang="en-US" sz="3733" dirty="0"/>
              <a:t>Antenna</a:t>
            </a:r>
          </a:p>
        </p:txBody>
      </p:sp>
      <p:sp>
        <p:nvSpPr>
          <p:cNvPr id="95" name="TextBox 94"/>
          <p:cNvSpPr txBox="1"/>
          <p:nvPr/>
        </p:nvSpPr>
        <p:spPr>
          <a:xfrm>
            <a:off x="10056566" y="2295989"/>
            <a:ext cx="836639" cy="666786"/>
          </a:xfrm>
          <a:prstGeom prst="rect">
            <a:avLst/>
          </a:prstGeom>
          <a:noFill/>
        </p:spPr>
        <p:txBody>
          <a:bodyPr wrap="none" rtlCol="0">
            <a:spAutoFit/>
          </a:bodyPr>
          <a:lstStyle/>
          <a:p>
            <a:r>
              <a:rPr lang="en-US" sz="3733" dirty="0"/>
              <a:t>Tag</a:t>
            </a:r>
          </a:p>
        </p:txBody>
      </p:sp>
      <p:sp>
        <p:nvSpPr>
          <p:cNvPr id="101" name="Block Arc 100"/>
          <p:cNvSpPr/>
          <p:nvPr/>
        </p:nvSpPr>
        <p:spPr>
          <a:xfrm rot="5400000">
            <a:off x="2349447" y="2493930"/>
            <a:ext cx="2767837" cy="1334049"/>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3" name="Block Arc 102"/>
          <p:cNvSpPr/>
          <p:nvPr/>
        </p:nvSpPr>
        <p:spPr>
          <a:xfrm rot="5400000" flipV="1">
            <a:off x="7086890" y="2460769"/>
            <a:ext cx="2145748" cy="1814057"/>
          </a:xfrm>
          <a:prstGeom prst="blockArc">
            <a:avLst>
              <a:gd name="adj1" fmla="val 12112826"/>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4" name="Block Arc 103"/>
          <p:cNvSpPr/>
          <p:nvPr/>
        </p:nvSpPr>
        <p:spPr>
          <a:xfrm rot="5400000" flipV="1">
            <a:off x="5522583" y="2320393"/>
            <a:ext cx="2705320" cy="2129219"/>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5" name="Block Arc 104"/>
          <p:cNvSpPr/>
          <p:nvPr/>
        </p:nvSpPr>
        <p:spPr>
          <a:xfrm rot="5400000" flipV="1">
            <a:off x="4067996" y="2270132"/>
            <a:ext cx="3115411" cy="2129219"/>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8400725" y="2555373"/>
            <a:ext cx="2393888" cy="593415"/>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7830441" y="2355889"/>
            <a:ext cx="2869673" cy="1319020"/>
          </a:xfrm>
          <a:prstGeom prst="rect">
            <a:avLst/>
          </a:prstGeom>
        </p:spPr>
      </p:pic>
      <p:sp>
        <p:nvSpPr>
          <p:cNvPr id="17" name="TextBox 16"/>
          <p:cNvSpPr txBox="1"/>
          <p:nvPr/>
        </p:nvSpPr>
        <p:spPr>
          <a:xfrm>
            <a:off x="8625332" y="4453010"/>
            <a:ext cx="2661626" cy="1241237"/>
          </a:xfrm>
          <a:prstGeom prst="rect">
            <a:avLst/>
          </a:prstGeom>
          <a:noFill/>
        </p:spPr>
        <p:txBody>
          <a:bodyPr wrap="none" rtlCol="0">
            <a:spAutoFit/>
          </a:bodyPr>
          <a:lstStyle/>
          <a:p>
            <a:pPr algn="ctr"/>
            <a:r>
              <a:rPr lang="en-US" sz="3733" dirty="0"/>
              <a:t>Finger Swipe</a:t>
            </a:r>
          </a:p>
          <a:p>
            <a:pPr algn="ctr"/>
            <a:r>
              <a:rPr lang="en-US" sz="3733" dirty="0"/>
              <a:t> on Tag</a:t>
            </a:r>
          </a:p>
        </p:txBody>
      </p:sp>
      <p:sp>
        <p:nvSpPr>
          <p:cNvPr id="64" name="TextBox 63"/>
          <p:cNvSpPr txBox="1"/>
          <p:nvPr/>
        </p:nvSpPr>
        <p:spPr>
          <a:xfrm>
            <a:off x="3077806" y="177286"/>
            <a:ext cx="5152565" cy="1241237"/>
          </a:xfrm>
          <a:prstGeom prst="rect">
            <a:avLst/>
          </a:prstGeom>
          <a:noFill/>
        </p:spPr>
        <p:txBody>
          <a:bodyPr wrap="none" rtlCol="0">
            <a:spAutoFit/>
          </a:bodyPr>
          <a:lstStyle/>
          <a:p>
            <a:pPr algn="ctr"/>
            <a:r>
              <a:rPr lang="en-US" sz="3733" dirty="0"/>
              <a:t>Predictable </a:t>
            </a:r>
            <a:r>
              <a:rPr lang="en-US" sz="3733" dirty="0" smtClean="0"/>
              <a:t>phase change</a:t>
            </a:r>
            <a:endParaRPr lang="en-US" sz="3733" dirty="0"/>
          </a:p>
          <a:p>
            <a:pPr algn="ctr"/>
            <a:r>
              <a:rPr lang="en-US" sz="3733" dirty="0"/>
              <a:t>at </a:t>
            </a:r>
            <a:r>
              <a:rPr lang="en-US" sz="3733" dirty="0" smtClean="0"/>
              <a:t>reader </a:t>
            </a:r>
            <a:r>
              <a:rPr lang="en-US" sz="3733" dirty="0"/>
              <a:t>side</a:t>
            </a:r>
          </a:p>
        </p:txBody>
      </p:sp>
      <p:sp>
        <p:nvSpPr>
          <p:cNvPr id="2" name="Freeform 1"/>
          <p:cNvSpPr/>
          <p:nvPr/>
        </p:nvSpPr>
        <p:spPr>
          <a:xfrm>
            <a:off x="621792" y="73152"/>
            <a:ext cx="3218688" cy="1152144"/>
          </a:xfrm>
          <a:custGeom>
            <a:avLst/>
            <a:gdLst>
              <a:gd name="connsiteX0" fmla="*/ 0 w 3218688"/>
              <a:gd name="connsiteY0" fmla="*/ 1133856 h 1152144"/>
              <a:gd name="connsiteX1" fmla="*/ 73152 w 3218688"/>
              <a:gd name="connsiteY1" fmla="*/ 1152144 h 1152144"/>
              <a:gd name="connsiteX2" fmla="*/ 256032 w 3218688"/>
              <a:gd name="connsiteY2" fmla="*/ 1097280 h 1152144"/>
              <a:gd name="connsiteX3" fmla="*/ 530352 w 3218688"/>
              <a:gd name="connsiteY3" fmla="*/ 1078992 h 1152144"/>
              <a:gd name="connsiteX4" fmla="*/ 640080 w 3218688"/>
              <a:gd name="connsiteY4" fmla="*/ 1042416 h 1152144"/>
              <a:gd name="connsiteX5" fmla="*/ 749808 w 3218688"/>
              <a:gd name="connsiteY5" fmla="*/ 969264 h 1152144"/>
              <a:gd name="connsiteX6" fmla="*/ 841248 w 3218688"/>
              <a:gd name="connsiteY6" fmla="*/ 896112 h 1152144"/>
              <a:gd name="connsiteX7" fmla="*/ 896112 w 3218688"/>
              <a:gd name="connsiteY7" fmla="*/ 859536 h 1152144"/>
              <a:gd name="connsiteX8" fmla="*/ 1005840 w 3218688"/>
              <a:gd name="connsiteY8" fmla="*/ 822960 h 1152144"/>
              <a:gd name="connsiteX9" fmla="*/ 1060704 w 3218688"/>
              <a:gd name="connsiteY9" fmla="*/ 804672 h 1152144"/>
              <a:gd name="connsiteX10" fmla="*/ 1188720 w 3218688"/>
              <a:gd name="connsiteY10" fmla="*/ 640080 h 1152144"/>
              <a:gd name="connsiteX11" fmla="*/ 1207008 w 3218688"/>
              <a:gd name="connsiteY11" fmla="*/ 585216 h 1152144"/>
              <a:gd name="connsiteX12" fmla="*/ 1316736 w 3218688"/>
              <a:gd name="connsiteY12" fmla="*/ 420624 h 1152144"/>
              <a:gd name="connsiteX13" fmla="*/ 1353312 w 3218688"/>
              <a:gd name="connsiteY13" fmla="*/ 365760 h 1152144"/>
              <a:gd name="connsiteX14" fmla="*/ 1426464 w 3218688"/>
              <a:gd name="connsiteY14" fmla="*/ 146304 h 1152144"/>
              <a:gd name="connsiteX15" fmla="*/ 1444752 w 3218688"/>
              <a:gd name="connsiteY15" fmla="*/ 91440 h 1152144"/>
              <a:gd name="connsiteX16" fmla="*/ 1609344 w 3218688"/>
              <a:gd name="connsiteY16" fmla="*/ 0 h 1152144"/>
              <a:gd name="connsiteX17" fmla="*/ 1719072 w 3218688"/>
              <a:gd name="connsiteY17" fmla="*/ 54864 h 1152144"/>
              <a:gd name="connsiteX18" fmla="*/ 1773936 w 3218688"/>
              <a:gd name="connsiteY18" fmla="*/ 164592 h 1152144"/>
              <a:gd name="connsiteX19" fmla="*/ 1901952 w 3218688"/>
              <a:gd name="connsiteY19" fmla="*/ 310896 h 1152144"/>
              <a:gd name="connsiteX20" fmla="*/ 1993392 w 3218688"/>
              <a:gd name="connsiteY20" fmla="*/ 402336 h 1152144"/>
              <a:gd name="connsiteX21" fmla="*/ 2084832 w 3218688"/>
              <a:gd name="connsiteY21" fmla="*/ 493776 h 1152144"/>
              <a:gd name="connsiteX22" fmla="*/ 2212848 w 3218688"/>
              <a:gd name="connsiteY22" fmla="*/ 640080 h 1152144"/>
              <a:gd name="connsiteX23" fmla="*/ 2359152 w 3218688"/>
              <a:gd name="connsiteY23" fmla="*/ 731520 h 1152144"/>
              <a:gd name="connsiteX24" fmla="*/ 2468880 w 3218688"/>
              <a:gd name="connsiteY24" fmla="*/ 804672 h 1152144"/>
              <a:gd name="connsiteX25" fmla="*/ 2633472 w 3218688"/>
              <a:gd name="connsiteY25" fmla="*/ 859536 h 1152144"/>
              <a:gd name="connsiteX26" fmla="*/ 2798064 w 3218688"/>
              <a:gd name="connsiteY26" fmla="*/ 914400 h 1152144"/>
              <a:gd name="connsiteX27" fmla="*/ 2852928 w 3218688"/>
              <a:gd name="connsiteY27" fmla="*/ 932688 h 1152144"/>
              <a:gd name="connsiteX28" fmla="*/ 2962656 w 3218688"/>
              <a:gd name="connsiteY28" fmla="*/ 914400 h 1152144"/>
              <a:gd name="connsiteX29" fmla="*/ 3017520 w 3218688"/>
              <a:gd name="connsiteY29" fmla="*/ 896112 h 1152144"/>
              <a:gd name="connsiteX30" fmla="*/ 3145536 w 3218688"/>
              <a:gd name="connsiteY30" fmla="*/ 877824 h 1152144"/>
              <a:gd name="connsiteX31" fmla="*/ 3218688 w 3218688"/>
              <a:gd name="connsiteY31" fmla="*/ 82296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8688" h="1152144">
                <a:moveTo>
                  <a:pt x="0" y="1133856"/>
                </a:moveTo>
                <a:cubicBezTo>
                  <a:pt x="24384" y="1139952"/>
                  <a:pt x="48018" y="1152144"/>
                  <a:pt x="73152" y="1152144"/>
                </a:cubicBezTo>
                <a:cubicBezTo>
                  <a:pt x="117440" y="1152144"/>
                  <a:pt x="224109" y="1099408"/>
                  <a:pt x="256032" y="1097280"/>
                </a:cubicBezTo>
                <a:lnTo>
                  <a:pt x="530352" y="1078992"/>
                </a:lnTo>
                <a:cubicBezTo>
                  <a:pt x="566928" y="1066800"/>
                  <a:pt x="612818" y="1069678"/>
                  <a:pt x="640080" y="1042416"/>
                </a:cubicBezTo>
                <a:cubicBezTo>
                  <a:pt x="708575" y="973921"/>
                  <a:pt x="670408" y="995731"/>
                  <a:pt x="749808" y="969264"/>
                </a:cubicBezTo>
                <a:cubicBezTo>
                  <a:pt x="811465" y="876778"/>
                  <a:pt x="752913" y="940279"/>
                  <a:pt x="841248" y="896112"/>
                </a:cubicBezTo>
                <a:cubicBezTo>
                  <a:pt x="860907" y="886282"/>
                  <a:pt x="876027" y="868463"/>
                  <a:pt x="896112" y="859536"/>
                </a:cubicBezTo>
                <a:cubicBezTo>
                  <a:pt x="931344" y="843878"/>
                  <a:pt x="969264" y="835152"/>
                  <a:pt x="1005840" y="822960"/>
                </a:cubicBezTo>
                <a:lnTo>
                  <a:pt x="1060704" y="804672"/>
                </a:lnTo>
                <a:cubicBezTo>
                  <a:pt x="1148202" y="673425"/>
                  <a:pt x="1102772" y="726028"/>
                  <a:pt x="1188720" y="640080"/>
                </a:cubicBezTo>
                <a:cubicBezTo>
                  <a:pt x="1194816" y="621792"/>
                  <a:pt x="1197646" y="602067"/>
                  <a:pt x="1207008" y="585216"/>
                </a:cubicBezTo>
                <a:lnTo>
                  <a:pt x="1316736" y="420624"/>
                </a:lnTo>
                <a:cubicBezTo>
                  <a:pt x="1328928" y="402336"/>
                  <a:pt x="1346361" y="386612"/>
                  <a:pt x="1353312" y="365760"/>
                </a:cubicBezTo>
                <a:lnTo>
                  <a:pt x="1426464" y="146304"/>
                </a:lnTo>
                <a:cubicBezTo>
                  <a:pt x="1432560" y="128016"/>
                  <a:pt x="1428712" y="102133"/>
                  <a:pt x="1444752" y="91440"/>
                </a:cubicBezTo>
                <a:cubicBezTo>
                  <a:pt x="1570520" y="7595"/>
                  <a:pt x="1512777" y="32189"/>
                  <a:pt x="1609344" y="0"/>
                </a:cubicBezTo>
                <a:cubicBezTo>
                  <a:pt x="1653966" y="14874"/>
                  <a:pt x="1683620" y="19412"/>
                  <a:pt x="1719072" y="54864"/>
                </a:cubicBezTo>
                <a:cubicBezTo>
                  <a:pt x="1779962" y="115754"/>
                  <a:pt x="1736751" y="97659"/>
                  <a:pt x="1773936" y="164592"/>
                </a:cubicBezTo>
                <a:cubicBezTo>
                  <a:pt x="1836689" y="277547"/>
                  <a:pt x="1821808" y="257466"/>
                  <a:pt x="1901952" y="310896"/>
                </a:cubicBezTo>
                <a:cubicBezTo>
                  <a:pt x="1999488" y="457200"/>
                  <a:pt x="1871472" y="280416"/>
                  <a:pt x="1993392" y="402336"/>
                </a:cubicBezTo>
                <a:cubicBezTo>
                  <a:pt x="2115312" y="524256"/>
                  <a:pt x="1938528" y="396240"/>
                  <a:pt x="2084832" y="493776"/>
                </a:cubicBezTo>
                <a:cubicBezTo>
                  <a:pt x="2170176" y="621792"/>
                  <a:pt x="2121408" y="579120"/>
                  <a:pt x="2212848" y="640080"/>
                </a:cubicBezTo>
                <a:cubicBezTo>
                  <a:pt x="2300587" y="771688"/>
                  <a:pt x="2176341" y="609646"/>
                  <a:pt x="2359152" y="731520"/>
                </a:cubicBezTo>
                <a:cubicBezTo>
                  <a:pt x="2395728" y="755904"/>
                  <a:pt x="2427177" y="790771"/>
                  <a:pt x="2468880" y="804672"/>
                </a:cubicBezTo>
                <a:lnTo>
                  <a:pt x="2633472" y="859536"/>
                </a:lnTo>
                <a:lnTo>
                  <a:pt x="2798064" y="914400"/>
                </a:lnTo>
                <a:lnTo>
                  <a:pt x="2852928" y="932688"/>
                </a:lnTo>
                <a:cubicBezTo>
                  <a:pt x="2889504" y="926592"/>
                  <a:pt x="2926458" y="922444"/>
                  <a:pt x="2962656" y="914400"/>
                </a:cubicBezTo>
                <a:cubicBezTo>
                  <a:pt x="2981474" y="910218"/>
                  <a:pt x="2998617" y="899893"/>
                  <a:pt x="3017520" y="896112"/>
                </a:cubicBezTo>
                <a:cubicBezTo>
                  <a:pt x="3059788" y="887658"/>
                  <a:pt x="3102864" y="883920"/>
                  <a:pt x="3145536" y="877824"/>
                </a:cubicBezTo>
                <a:cubicBezTo>
                  <a:pt x="3207573" y="836466"/>
                  <a:pt x="3184858" y="856790"/>
                  <a:pt x="3218688" y="82296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4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500"/>
                                        <p:tgtEl>
                                          <p:spTgt spid="101"/>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2000"/>
                            </p:stCondLst>
                            <p:childTnLst>
                              <p:par>
                                <p:cTn id="50" presetID="22" presetClass="entr" presetSubtype="1"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500"/>
                                        <p:tgtEl>
                                          <p:spTgt spid="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3000"/>
                                        <p:tgtEl>
                                          <p:spTgt spid="26"/>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500"/>
                                        <p:tgtEl>
                                          <p:spTgt spid="10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26" grpId="0" animBg="1"/>
      <p:bldP spid="29" grpId="0" animBg="1"/>
      <p:bldP spid="30" grpId="0" animBg="1"/>
      <p:bldP spid="31" grpId="0" animBg="1"/>
      <p:bldP spid="93" grpId="0"/>
      <p:bldP spid="94" grpId="0"/>
      <p:bldP spid="95" grpId="0"/>
      <p:bldP spid="101" grpId="0" animBg="1"/>
      <p:bldP spid="103" grpId="0" animBg="1"/>
      <p:bldP spid="104" grpId="0" animBg="1"/>
      <p:bldP spid="105" grpId="0" animBg="1"/>
      <p:bldP spid="17" grpId="0"/>
      <p:bldP spid="64"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3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4096851" y="234143"/>
            <a:ext cx="2436397" cy="6053220"/>
          </a:xfrm>
        </p:spPr>
      </p:pic>
      <p:sp>
        <p:nvSpPr>
          <p:cNvPr id="2" name="Title 1"/>
          <p:cNvSpPr>
            <a:spLocks noGrp="1"/>
          </p:cNvSpPr>
          <p:nvPr>
            <p:ph type="title"/>
          </p:nvPr>
        </p:nvSpPr>
        <p:spPr/>
        <p:txBody>
          <a:bodyPr>
            <a:normAutofit/>
          </a:bodyPr>
          <a:lstStyle/>
          <a:p>
            <a:r>
              <a:rPr lang="en-US" sz="5400" dirty="0" smtClean="0"/>
              <a:t>Why does it happen ?</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13</a:t>
            </a:fld>
            <a:endParaRPr lang="en-US" dirty="0"/>
          </a:p>
        </p:txBody>
      </p:sp>
      <p:grpSp>
        <p:nvGrpSpPr>
          <p:cNvPr id="24" name="Group 23"/>
          <p:cNvGrpSpPr/>
          <p:nvPr/>
        </p:nvGrpSpPr>
        <p:grpSpPr>
          <a:xfrm>
            <a:off x="2448560" y="3760147"/>
            <a:ext cx="2867797" cy="2778769"/>
            <a:chOff x="2448560" y="3760147"/>
            <a:chExt cx="2867797" cy="2778769"/>
          </a:xfrm>
        </p:grpSpPr>
        <p:pic>
          <p:nvPicPr>
            <p:cNvPr id="6" name="Picture 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16200000">
              <a:off x="2448560" y="3760147"/>
              <a:ext cx="1663192" cy="1663192"/>
            </a:xfrm>
            <a:prstGeom prst="rect">
              <a:avLst/>
            </a:prstGeom>
          </p:spPr>
        </p:pic>
        <p:pic>
          <p:nvPicPr>
            <p:cNvPr id="7" name="Picture 6"/>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6200000">
              <a:off x="2684780" y="5165602"/>
              <a:ext cx="1190752" cy="1190752"/>
            </a:xfrm>
            <a:prstGeom prst="rect">
              <a:avLst/>
            </a:prstGeom>
          </p:spPr>
        </p:pic>
        <p:cxnSp>
          <p:nvCxnSpPr>
            <p:cNvPr id="9" name="Straight Connector 8"/>
            <p:cNvCxnSpPr/>
            <p:nvPr/>
          </p:nvCxnSpPr>
          <p:spPr>
            <a:xfrm>
              <a:off x="2448560" y="6356354"/>
              <a:ext cx="1663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816352" y="6538916"/>
              <a:ext cx="903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9513" y="5497309"/>
              <a:ext cx="1346844" cy="646331"/>
            </a:xfrm>
            <a:prstGeom prst="rect">
              <a:avLst/>
            </a:prstGeom>
            <a:noFill/>
          </p:spPr>
          <p:txBody>
            <a:bodyPr wrap="none" rtlCol="0">
              <a:spAutoFit/>
            </a:bodyPr>
            <a:lstStyle/>
            <a:p>
              <a:r>
                <a:rPr lang="en-US" sz="5400" baseline="30000" dirty="0" err="1" smtClean="0">
                  <a:ln w="0"/>
                  <a:effectLst>
                    <a:outerShdw blurRad="38100" dist="19050" dir="2700000" algn="tl" rotWithShape="0">
                      <a:schemeClr val="dk1">
                        <a:alpha val="40000"/>
                      </a:schemeClr>
                    </a:outerShdw>
                  </a:effectLst>
                </a:rPr>
                <a:t>Z</a:t>
              </a:r>
              <a:r>
                <a:rPr lang="en-US" sz="5400" baseline="-25000" dirty="0" err="1" smtClean="0">
                  <a:ln w="0"/>
                  <a:effectLst>
                    <a:outerShdw blurRad="38100" dist="19050" dir="2700000" algn="tl" rotWithShape="0">
                      <a:schemeClr val="dk1">
                        <a:alpha val="40000"/>
                      </a:schemeClr>
                    </a:outerShdw>
                  </a:effectLst>
                </a:rPr>
                <a:t>Body</a:t>
              </a:r>
              <a:endParaRPr lang="en-US" sz="5400" baseline="-25000" dirty="0">
                <a:ln w="0"/>
                <a:effectLst>
                  <a:outerShdw blurRad="38100" dist="19050" dir="2700000" algn="tl" rotWithShape="0">
                    <a:schemeClr val="dk1">
                      <a:alpha val="40000"/>
                    </a:schemeClr>
                  </a:outerShdw>
                </a:effectLst>
              </a:endParaRPr>
            </a:p>
          </p:txBody>
        </p:sp>
        <p:sp>
          <p:nvSpPr>
            <p:cNvPr id="18" name="Rectangle 17"/>
            <p:cNvSpPr/>
            <p:nvPr/>
          </p:nvSpPr>
          <p:spPr>
            <a:xfrm>
              <a:off x="2684781" y="3950207"/>
              <a:ext cx="1190752" cy="222358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5770522" y="4409888"/>
            <a:ext cx="1232325" cy="646331"/>
          </a:xfrm>
          <a:prstGeom prst="rect">
            <a:avLst/>
          </a:prstGeom>
          <a:noFill/>
        </p:spPr>
        <p:txBody>
          <a:bodyPr wrap="none" rtlCol="0">
            <a:spAutoFit/>
          </a:bodyPr>
          <a:lstStyle/>
          <a:p>
            <a:r>
              <a:rPr lang="en-US" sz="5400" baseline="30000" dirty="0" err="1" smtClean="0">
                <a:ln w="0"/>
                <a:effectLst>
                  <a:outerShdw blurRad="38100" dist="19050" dir="2700000" algn="tl" rotWithShape="0">
                    <a:schemeClr val="dk1">
                      <a:alpha val="40000"/>
                    </a:schemeClr>
                  </a:outerShdw>
                </a:effectLst>
              </a:rPr>
              <a:t>Z</a:t>
            </a:r>
            <a:r>
              <a:rPr lang="en-US" sz="5400" baseline="-25000" dirty="0" err="1" smtClean="0">
                <a:ln w="0"/>
                <a:effectLst>
                  <a:outerShdw blurRad="38100" dist="19050" dir="2700000" algn="tl" rotWithShape="0">
                    <a:schemeClr val="dk1">
                      <a:alpha val="40000"/>
                    </a:schemeClr>
                  </a:outerShdw>
                </a:effectLst>
              </a:rPr>
              <a:t>Chip</a:t>
            </a:r>
            <a:endParaRPr lang="en-US" sz="5400" baseline="-25000" dirty="0">
              <a:ln w="0"/>
              <a:effectLst>
                <a:outerShdw blurRad="38100" dist="19050" dir="2700000" algn="tl" rotWithShape="0">
                  <a:schemeClr val="dk1">
                    <a:alpha val="40000"/>
                  </a:schemeClr>
                </a:outerShdw>
              </a:effectLst>
            </a:endParaRPr>
          </a:p>
        </p:txBody>
      </p:sp>
      <p:sp>
        <p:nvSpPr>
          <p:cNvPr id="20" name="TextBox 19"/>
          <p:cNvSpPr txBox="1"/>
          <p:nvPr/>
        </p:nvSpPr>
        <p:spPr>
          <a:xfrm>
            <a:off x="9129776" y="2056836"/>
            <a:ext cx="1988173" cy="646331"/>
          </a:xfrm>
          <a:prstGeom prst="rect">
            <a:avLst/>
          </a:prstGeom>
          <a:noFill/>
        </p:spPr>
        <p:txBody>
          <a:bodyPr wrap="none" rtlCol="0">
            <a:spAutoFit/>
          </a:bodyPr>
          <a:lstStyle/>
          <a:p>
            <a:r>
              <a:rPr lang="en-US" sz="5400" baseline="30000" dirty="0" err="1" smtClean="0">
                <a:ln w="0"/>
                <a:effectLst>
                  <a:outerShdw blurRad="38100" dist="19050" dir="2700000" algn="tl" rotWithShape="0">
                    <a:schemeClr val="dk1">
                      <a:alpha val="40000"/>
                    </a:schemeClr>
                  </a:outerShdw>
                </a:effectLst>
              </a:rPr>
              <a:t>Z</a:t>
            </a:r>
            <a:r>
              <a:rPr lang="en-US" sz="5400" baseline="-25000" dirty="0" err="1" smtClean="0">
                <a:ln w="0"/>
                <a:effectLst>
                  <a:outerShdw blurRad="38100" dist="19050" dir="2700000" algn="tl" rotWithShape="0">
                    <a:schemeClr val="dk1">
                      <a:alpha val="40000"/>
                    </a:schemeClr>
                  </a:outerShdw>
                </a:effectLst>
              </a:rPr>
              <a:t>Antenna</a:t>
            </a:r>
            <a:endParaRPr lang="en-US" sz="5400" baseline="-25000" dirty="0">
              <a:ln w="0"/>
              <a:effectLst>
                <a:outerShdw blurRad="38100" dist="19050" dir="2700000" algn="tl" rotWithShape="0">
                  <a:schemeClr val="dk1">
                    <a:alpha val="40000"/>
                  </a:schemeClr>
                </a:outerShdw>
              </a:effectLst>
            </a:endParaRPr>
          </a:p>
        </p:txBody>
      </p:sp>
      <p:sp>
        <p:nvSpPr>
          <p:cNvPr id="21" name="Left Arrow 20"/>
          <p:cNvSpPr/>
          <p:nvPr/>
        </p:nvSpPr>
        <p:spPr>
          <a:xfrm rot="3358839">
            <a:off x="4999177" y="3593000"/>
            <a:ext cx="1267604" cy="2862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rot="20161557">
            <a:off x="7921723" y="2572699"/>
            <a:ext cx="1287713" cy="305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p:cNvSpPr txBox="1"/>
              <p:nvPr/>
            </p:nvSpPr>
            <p:spPr>
              <a:xfrm>
                <a:off x="4273776" y="4572128"/>
                <a:ext cx="8178201" cy="10334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4400" dirty="0" smtClean="0"/>
                  <a:t> </a:t>
                </a:r>
                <a:r>
                  <a:rPr lang="en-US" sz="2800" b="1" i="1" dirty="0" smtClean="0">
                    <a:solidFill>
                      <a:schemeClr val="tx1"/>
                    </a:solidFill>
                  </a:rPr>
                  <a:t>Induced Current </a:t>
                </a:r>
                <a:r>
                  <a:rPr lang="en-US" sz="4400" dirty="0" smtClean="0"/>
                  <a:t>∝</a:t>
                </a:r>
                <a14:m>
                  <m:oMath xmlns:m="http://schemas.openxmlformats.org/officeDocument/2006/math">
                    <m:r>
                      <a:rPr lang="en-US" sz="4400" i="1">
                        <a:latin typeface="Cambria Math" charset="0"/>
                      </a:rPr>
                      <m:t> </m:t>
                    </m:r>
                    <m:f>
                      <m:fPr>
                        <m:ctrlPr>
                          <a:rPr lang="mr-IN" sz="4400" i="1" smtClean="0">
                            <a:latin typeface="Cambria Math" charset="0"/>
                          </a:rPr>
                        </m:ctrlPr>
                      </m:fPr>
                      <m:num>
                        <m:r>
                          <a:rPr lang="en-US" sz="4400" b="0" i="1" smtClean="0">
                            <a:latin typeface="Cambria Math" charset="0"/>
                          </a:rPr>
                          <m:t>𝐼𝑛𝑐𝑖𝑑𝑒𝑛𝑡</m:t>
                        </m:r>
                        <m:r>
                          <a:rPr lang="en-US" sz="4400" b="0" i="1" smtClean="0">
                            <a:latin typeface="Cambria Math" charset="0"/>
                          </a:rPr>
                          <m:t> </m:t>
                        </m:r>
                        <m:r>
                          <a:rPr lang="en-US" sz="4400" b="0" i="1" smtClean="0">
                            <a:latin typeface="Cambria Math" charset="0"/>
                          </a:rPr>
                          <m:t>𝐸𝑙𝑒𝑐𝑡𝑟𝑖𝑐</m:t>
                        </m:r>
                        <m:r>
                          <a:rPr lang="en-US" sz="4400" b="0" i="1" smtClean="0">
                            <a:latin typeface="Cambria Math" charset="0"/>
                          </a:rPr>
                          <m:t> </m:t>
                        </m:r>
                        <m:r>
                          <a:rPr lang="en-US" sz="4400" b="0" i="1" smtClean="0">
                            <a:latin typeface="Cambria Math" charset="0"/>
                          </a:rPr>
                          <m:t>𝐹𝑖𝑒𝑙𝑑</m:t>
                        </m:r>
                      </m:num>
                      <m:den>
                        <m:r>
                          <a:rPr lang="en-US" sz="4400" b="0" i="1" smtClean="0">
                            <a:latin typeface="Cambria Math" charset="0"/>
                          </a:rPr>
                          <m:t>𝑍</m:t>
                        </m:r>
                        <m:r>
                          <a:rPr lang="en-US" sz="4400" b="0" i="1" baseline="-25000" smtClean="0">
                            <a:latin typeface="Cambria Math" charset="0"/>
                          </a:rPr>
                          <m:t>𝑐h𝑖𝑝</m:t>
                        </m:r>
                        <m:r>
                          <a:rPr lang="en-US" sz="4400" b="0" i="1" smtClean="0">
                            <a:latin typeface="Cambria Math" charset="0"/>
                          </a:rPr>
                          <m:t>+</m:t>
                        </m:r>
                        <m:r>
                          <a:rPr lang="en-US" sz="4400" b="0" i="1" smtClean="0">
                            <a:latin typeface="Cambria Math" charset="0"/>
                          </a:rPr>
                          <m:t>𝑍𝐴</m:t>
                        </m:r>
                        <m:r>
                          <a:rPr lang="en-US" sz="4400" b="0" i="1" baseline="-25000" smtClean="0">
                            <a:latin typeface="Cambria Math" charset="0"/>
                          </a:rPr>
                          <m:t>𝑛𝑡𝑒𝑛𝑛𝑎</m:t>
                        </m:r>
                      </m:den>
                    </m:f>
                  </m:oMath>
                </a14:m>
                <a:endParaRPr lang="en-US" sz="4400" dirty="0"/>
              </a:p>
            </p:txBody>
          </p:sp>
        </mc:Choice>
        <mc:Fallback>
          <p:sp>
            <p:nvSpPr>
              <p:cNvPr id="25" name="TextBox 24"/>
              <p:cNvSpPr txBox="1">
                <a:spLocks noRot="1" noChangeAspect="1" noMove="1" noResize="1" noEditPoints="1" noAdjustHandles="1" noChangeArrowheads="1" noChangeShapeType="1" noTextEdit="1"/>
              </p:cNvSpPr>
              <p:nvPr/>
            </p:nvSpPr>
            <p:spPr>
              <a:xfrm>
                <a:off x="4273776" y="4572128"/>
                <a:ext cx="8178201" cy="1033488"/>
              </a:xfrm>
              <a:prstGeom prst="rect">
                <a:avLst/>
              </a:prstGeom>
              <a:blipFill rotWithShape="0">
                <a:blip r:embed="rId6"/>
                <a:stretch>
                  <a:fillRect l="-1043" t="-5294" b="-11765"/>
                </a:stretch>
              </a:blipFill>
              <a:ln>
                <a:noFill/>
              </a:ln>
            </p:spPr>
            <p:txBody>
              <a:bodyPr/>
              <a:lstStyle/>
              <a:p>
                <a:r>
                  <a:rPr lang="en-US">
                    <a:noFill/>
                  </a:rPr>
                  <a:t> </a:t>
                </a:r>
              </a:p>
            </p:txBody>
          </p:sp>
        </mc:Fallback>
      </mc:AlternateContent>
      <p:cxnSp>
        <p:nvCxnSpPr>
          <p:cNvPr id="27" name="Curved Connector 26"/>
          <p:cNvCxnSpPr>
            <a:stCxn id="17" idx="2"/>
          </p:cNvCxnSpPr>
          <p:nvPr/>
        </p:nvCxnSpPr>
        <p:spPr>
          <a:xfrm rot="5400000" flipH="1" flipV="1">
            <a:off x="6916360" y="3367357"/>
            <a:ext cx="502858" cy="5049708"/>
          </a:xfrm>
          <a:prstGeom prst="curvedConnector4">
            <a:avLst>
              <a:gd name="adj1" fmla="val -45460"/>
              <a:gd name="adj2" fmla="val 5666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259854" y="4915168"/>
            <a:ext cx="2243837" cy="11534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Notched Right Arrow 34"/>
          <p:cNvSpPr/>
          <p:nvPr/>
        </p:nvSpPr>
        <p:spPr>
          <a:xfrm rot="18257933">
            <a:off x="6516641" y="4384811"/>
            <a:ext cx="918570" cy="4356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39441" y="2981047"/>
            <a:ext cx="5309146"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3600" dirty="0" smtClean="0"/>
              <a:t>Backscattered Electric field </a:t>
            </a:r>
          </a:p>
          <a:p>
            <a:pPr algn="ctr"/>
            <a:r>
              <a:rPr lang="en-US" sz="3600" dirty="0" smtClean="0"/>
              <a:t>and Phase</a:t>
            </a:r>
            <a:endParaRPr lang="en-US" sz="3600" dirty="0"/>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4071" y="2664811"/>
            <a:ext cx="2871317" cy="2871317"/>
          </a:xfrm>
          <a:prstGeom prst="rect">
            <a:avLst/>
          </a:prstGeom>
        </p:spPr>
      </p:pic>
    </p:spTree>
    <p:extLst>
      <p:ext uri="{BB962C8B-B14F-4D97-AF65-F5344CB8AC3E}">
        <p14:creationId xmlns:p14="http://schemas.microsoft.com/office/powerpoint/2010/main" val="4135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20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animBg="1"/>
      <p:bldP spid="21" grpId="1" animBg="1"/>
      <p:bldP spid="22" grpId="0" animBg="1"/>
      <p:bldP spid="22" grpId="1" animBg="1"/>
      <p:bldP spid="25" grpId="0" animBg="1"/>
      <p:bldP spid="29"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VNA based measurements</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14</a:t>
            </a:fld>
            <a:endParaRPr lang="en-US"/>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 y="1763844"/>
            <a:ext cx="11429756" cy="4405376"/>
          </a:xfrm>
          <a:prstGeom prst="rect">
            <a:avLst/>
          </a:prstGeom>
        </p:spPr>
      </p:pic>
    </p:spTree>
    <p:extLst>
      <p:ext uri="{BB962C8B-B14F-4D97-AF65-F5344CB8AC3E}">
        <p14:creationId xmlns:p14="http://schemas.microsoft.com/office/powerpoint/2010/main" val="34268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VNA based measurements</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15</a:t>
            </a:fld>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004" y="1905908"/>
            <a:ext cx="5571422" cy="445044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7332" y="2115000"/>
            <a:ext cx="5039868" cy="4167130"/>
          </a:xfrm>
          <a:prstGeom prst="rect">
            <a:avLst/>
          </a:prstGeom>
        </p:spPr>
      </p:pic>
      <p:sp>
        <p:nvSpPr>
          <p:cNvPr id="6" name="Notched Right Arrow 5"/>
          <p:cNvSpPr/>
          <p:nvPr/>
        </p:nvSpPr>
        <p:spPr>
          <a:xfrm>
            <a:off x="6006084" y="3137861"/>
            <a:ext cx="841248" cy="10607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79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16</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Key Idea and Reasoning</a:t>
            </a:r>
            <a:endParaRPr lang="en-US" sz="4800" dirty="0"/>
          </a:p>
        </p:txBody>
      </p:sp>
      <p:sp>
        <p:nvSpPr>
          <p:cNvPr id="6" name="TextBox 5"/>
          <p:cNvSpPr txBox="1"/>
          <p:nvPr/>
        </p:nvSpPr>
        <p:spPr>
          <a:xfrm>
            <a:off x="1846730" y="2034986"/>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Touch and Single </a:t>
            </a:r>
            <a:r>
              <a:rPr lang="en-US" sz="4800" smtClean="0"/>
              <a:t>Tag Tracking</a:t>
            </a:r>
            <a:endParaRPr lang="en-US" sz="4800" dirty="0"/>
          </a:p>
        </p:txBody>
      </p:sp>
      <p:sp>
        <p:nvSpPr>
          <p:cNvPr id="7" name="TextBox 6"/>
          <p:cNvSpPr txBox="1"/>
          <p:nvPr/>
        </p:nvSpPr>
        <p:spPr>
          <a:xfrm>
            <a:off x="1824319" y="331693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Tracking within Multiple Tags</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Evaluation</a:t>
            </a:r>
            <a:endParaRPr lang="en-US" sz="4800" dirty="0"/>
          </a:p>
        </p:txBody>
      </p:sp>
      <p:sp>
        <p:nvSpPr>
          <p:cNvPr id="2" name="TextBox 1"/>
          <p:cNvSpPr txBox="1"/>
          <p:nvPr/>
        </p:nvSpPr>
        <p:spPr>
          <a:xfrm>
            <a:off x="1855694" y="757520"/>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1" name="TextBox 10"/>
          <p:cNvSpPr txBox="1"/>
          <p:nvPr/>
        </p:nvSpPr>
        <p:spPr>
          <a:xfrm>
            <a:off x="1833283" y="3316933"/>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797425"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314931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How to detect touch ?</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17</a:t>
            </a:fld>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807834"/>
            <a:ext cx="5512304" cy="4362196"/>
          </a:xfrm>
          <a:prstGeom prst="rect">
            <a:avLst/>
          </a:prstGeom>
        </p:spPr>
      </p:pic>
      <p:sp>
        <p:nvSpPr>
          <p:cNvPr id="7" name="Rectangle 6"/>
          <p:cNvSpPr/>
          <p:nvPr/>
        </p:nvSpPr>
        <p:spPr>
          <a:xfrm>
            <a:off x="7406640" y="2157984"/>
            <a:ext cx="3968496" cy="310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06640" y="4626864"/>
            <a:ext cx="3947160" cy="18288"/>
          </a:xfrm>
          <a:prstGeom prst="line">
            <a:avLst/>
          </a:prstGeom>
          <a:ln w="76200">
            <a:prstDash val="sysDash"/>
          </a:ln>
        </p:spPr>
        <p:style>
          <a:lnRef idx="3">
            <a:schemeClr val="accent1"/>
          </a:lnRef>
          <a:fillRef idx="0">
            <a:schemeClr val="accent1"/>
          </a:fillRef>
          <a:effectRef idx="2">
            <a:schemeClr val="accent1"/>
          </a:effectRef>
          <a:fontRef idx="minor">
            <a:schemeClr val="tx1"/>
          </a:fontRef>
        </p:style>
      </p:cxnSp>
      <p:sp>
        <p:nvSpPr>
          <p:cNvPr id="11" name="Freeform 10"/>
          <p:cNvSpPr/>
          <p:nvPr/>
        </p:nvSpPr>
        <p:spPr>
          <a:xfrm>
            <a:off x="7443216" y="2793583"/>
            <a:ext cx="3931920" cy="1919358"/>
          </a:xfrm>
          <a:custGeom>
            <a:avLst/>
            <a:gdLst>
              <a:gd name="connsiteX0" fmla="*/ 0 w 3931920"/>
              <a:gd name="connsiteY0" fmla="*/ 1796705 h 1919358"/>
              <a:gd name="connsiteX1" fmla="*/ 274320 w 3931920"/>
              <a:gd name="connsiteY1" fmla="*/ 1833281 h 1919358"/>
              <a:gd name="connsiteX2" fmla="*/ 548640 w 3931920"/>
              <a:gd name="connsiteY2" fmla="*/ 1906433 h 1919358"/>
              <a:gd name="connsiteX3" fmla="*/ 585216 w 3931920"/>
              <a:gd name="connsiteY3" fmla="*/ 1540673 h 1919358"/>
              <a:gd name="connsiteX4" fmla="*/ 566928 w 3931920"/>
              <a:gd name="connsiteY4" fmla="*/ 992033 h 1919358"/>
              <a:gd name="connsiteX5" fmla="*/ 585216 w 3931920"/>
              <a:gd name="connsiteY5" fmla="*/ 315377 h 1919358"/>
              <a:gd name="connsiteX6" fmla="*/ 621792 w 3931920"/>
              <a:gd name="connsiteY6" fmla="*/ 4481 h 1919358"/>
              <a:gd name="connsiteX7" fmla="*/ 713232 w 3931920"/>
              <a:gd name="connsiteY7" fmla="*/ 132497 h 1919358"/>
              <a:gd name="connsiteX8" fmla="*/ 1243584 w 3931920"/>
              <a:gd name="connsiteY8" fmla="*/ 150785 h 1919358"/>
              <a:gd name="connsiteX9" fmla="*/ 1755648 w 3931920"/>
              <a:gd name="connsiteY9" fmla="*/ 150785 h 1919358"/>
              <a:gd name="connsiteX10" fmla="*/ 1755648 w 3931920"/>
              <a:gd name="connsiteY10" fmla="*/ 59345 h 1919358"/>
              <a:gd name="connsiteX11" fmla="*/ 1810512 w 3931920"/>
              <a:gd name="connsiteY11" fmla="*/ 644561 h 1919358"/>
              <a:gd name="connsiteX12" fmla="*/ 1847088 w 3931920"/>
              <a:gd name="connsiteY12" fmla="*/ 1339505 h 1919358"/>
              <a:gd name="connsiteX13" fmla="*/ 1920240 w 3931920"/>
              <a:gd name="connsiteY13" fmla="*/ 1760129 h 1919358"/>
              <a:gd name="connsiteX14" fmla="*/ 2139696 w 3931920"/>
              <a:gd name="connsiteY14" fmla="*/ 1888145 h 1919358"/>
              <a:gd name="connsiteX15" fmla="*/ 2706624 w 3931920"/>
              <a:gd name="connsiteY15" fmla="*/ 1796705 h 1919358"/>
              <a:gd name="connsiteX16" fmla="*/ 3054096 w 3931920"/>
              <a:gd name="connsiteY16" fmla="*/ 1851569 h 1919358"/>
              <a:gd name="connsiteX17" fmla="*/ 3566160 w 3931920"/>
              <a:gd name="connsiteY17" fmla="*/ 1869857 h 1919358"/>
              <a:gd name="connsiteX18" fmla="*/ 3877056 w 3931920"/>
              <a:gd name="connsiteY18" fmla="*/ 1814993 h 1919358"/>
              <a:gd name="connsiteX19" fmla="*/ 3913632 w 3931920"/>
              <a:gd name="connsiteY19" fmla="*/ 1760129 h 1919358"/>
              <a:gd name="connsiteX20" fmla="*/ 3931920 w 3931920"/>
              <a:gd name="connsiteY20" fmla="*/ 1796705 h 1919358"/>
              <a:gd name="connsiteX21" fmla="*/ 3931920 w 3931920"/>
              <a:gd name="connsiteY21" fmla="*/ 1796705 h 191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1920" h="1919358">
                <a:moveTo>
                  <a:pt x="0" y="1796705"/>
                </a:moveTo>
                <a:cubicBezTo>
                  <a:pt x="91440" y="1805849"/>
                  <a:pt x="182880" y="1814993"/>
                  <a:pt x="274320" y="1833281"/>
                </a:cubicBezTo>
                <a:cubicBezTo>
                  <a:pt x="365760" y="1851569"/>
                  <a:pt x="496824" y="1955201"/>
                  <a:pt x="548640" y="1906433"/>
                </a:cubicBezTo>
                <a:cubicBezTo>
                  <a:pt x="600456" y="1857665"/>
                  <a:pt x="582168" y="1693073"/>
                  <a:pt x="585216" y="1540673"/>
                </a:cubicBezTo>
                <a:cubicBezTo>
                  <a:pt x="588264" y="1388273"/>
                  <a:pt x="566928" y="1196249"/>
                  <a:pt x="566928" y="992033"/>
                </a:cubicBezTo>
                <a:cubicBezTo>
                  <a:pt x="566928" y="787817"/>
                  <a:pt x="576072" y="479969"/>
                  <a:pt x="585216" y="315377"/>
                </a:cubicBezTo>
                <a:cubicBezTo>
                  <a:pt x="594360" y="150785"/>
                  <a:pt x="600456" y="34961"/>
                  <a:pt x="621792" y="4481"/>
                </a:cubicBezTo>
                <a:cubicBezTo>
                  <a:pt x="643128" y="-25999"/>
                  <a:pt x="609600" y="108113"/>
                  <a:pt x="713232" y="132497"/>
                </a:cubicBezTo>
                <a:cubicBezTo>
                  <a:pt x="816864" y="156881"/>
                  <a:pt x="1069848" y="147737"/>
                  <a:pt x="1243584" y="150785"/>
                </a:cubicBezTo>
                <a:cubicBezTo>
                  <a:pt x="1417320" y="153833"/>
                  <a:pt x="1670304" y="166025"/>
                  <a:pt x="1755648" y="150785"/>
                </a:cubicBezTo>
                <a:cubicBezTo>
                  <a:pt x="1840992" y="135545"/>
                  <a:pt x="1746504" y="-22951"/>
                  <a:pt x="1755648" y="59345"/>
                </a:cubicBezTo>
                <a:cubicBezTo>
                  <a:pt x="1764792" y="141641"/>
                  <a:pt x="1795272" y="431201"/>
                  <a:pt x="1810512" y="644561"/>
                </a:cubicBezTo>
                <a:cubicBezTo>
                  <a:pt x="1825752" y="857921"/>
                  <a:pt x="1828800" y="1153577"/>
                  <a:pt x="1847088" y="1339505"/>
                </a:cubicBezTo>
                <a:cubicBezTo>
                  <a:pt x="1865376" y="1525433"/>
                  <a:pt x="1871472" y="1668689"/>
                  <a:pt x="1920240" y="1760129"/>
                </a:cubicBezTo>
                <a:cubicBezTo>
                  <a:pt x="1969008" y="1851569"/>
                  <a:pt x="2008632" y="1882049"/>
                  <a:pt x="2139696" y="1888145"/>
                </a:cubicBezTo>
                <a:cubicBezTo>
                  <a:pt x="2270760" y="1894241"/>
                  <a:pt x="2554224" y="1802801"/>
                  <a:pt x="2706624" y="1796705"/>
                </a:cubicBezTo>
                <a:cubicBezTo>
                  <a:pt x="2859024" y="1790609"/>
                  <a:pt x="2910840" y="1839377"/>
                  <a:pt x="3054096" y="1851569"/>
                </a:cubicBezTo>
                <a:cubicBezTo>
                  <a:pt x="3197352" y="1863761"/>
                  <a:pt x="3429000" y="1875953"/>
                  <a:pt x="3566160" y="1869857"/>
                </a:cubicBezTo>
                <a:cubicBezTo>
                  <a:pt x="3703320" y="1863761"/>
                  <a:pt x="3819144" y="1833281"/>
                  <a:pt x="3877056" y="1814993"/>
                </a:cubicBezTo>
                <a:cubicBezTo>
                  <a:pt x="3934968" y="1796705"/>
                  <a:pt x="3904488" y="1763177"/>
                  <a:pt x="3913632" y="1760129"/>
                </a:cubicBezTo>
                <a:cubicBezTo>
                  <a:pt x="3922776" y="1757081"/>
                  <a:pt x="3931920" y="1796705"/>
                  <a:pt x="3931920" y="1796705"/>
                </a:cubicBezTo>
                <a:lnTo>
                  <a:pt x="3931920" y="1796705"/>
                </a:ln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9328" y="2171791"/>
            <a:ext cx="2844292" cy="56315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2575" y="2793583"/>
            <a:ext cx="5415137" cy="1242625"/>
          </a:xfrm>
          <a:prstGeom prst="rect">
            <a:avLst/>
          </a:prstGeom>
        </p:spPr>
      </p:pic>
      <p:sp>
        <p:nvSpPr>
          <p:cNvPr id="14" name="TextBox 13"/>
          <p:cNvSpPr txBox="1"/>
          <p:nvPr/>
        </p:nvSpPr>
        <p:spPr>
          <a:xfrm>
            <a:off x="2542032" y="5742432"/>
            <a:ext cx="4831772"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000" dirty="0" smtClean="0"/>
              <a:t>Sudden Jump in Phase</a:t>
            </a:r>
            <a:endParaRPr lang="en-US" sz="4000" dirty="0"/>
          </a:p>
        </p:txBody>
      </p:sp>
      <p:cxnSp>
        <p:nvCxnSpPr>
          <p:cNvPr id="16" name="Straight Arrow Connector 15"/>
          <p:cNvCxnSpPr/>
          <p:nvPr/>
        </p:nvCxnSpPr>
        <p:spPr>
          <a:xfrm flipV="1">
            <a:off x="5358384" y="3364992"/>
            <a:ext cx="2706624" cy="2377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60" y="3177958"/>
            <a:ext cx="1961141" cy="1961141"/>
          </a:xfrm>
          <a:prstGeom prst="rect">
            <a:avLst/>
          </a:prstGeom>
        </p:spPr>
      </p:pic>
    </p:spTree>
    <p:extLst>
      <p:ext uri="{BB962C8B-B14F-4D97-AF65-F5344CB8AC3E}">
        <p14:creationId xmlns:p14="http://schemas.microsoft.com/office/powerpoint/2010/main" val="16591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How to detect tracking ?</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18</a:t>
            </a:fld>
            <a:endParaRPr lang="en-US"/>
          </a:p>
        </p:txBody>
      </p:sp>
      <p:grpSp>
        <p:nvGrpSpPr>
          <p:cNvPr id="14" name="Group 13"/>
          <p:cNvGrpSpPr/>
          <p:nvPr/>
        </p:nvGrpSpPr>
        <p:grpSpPr>
          <a:xfrm>
            <a:off x="5611003" y="1661653"/>
            <a:ext cx="6198350" cy="4601972"/>
            <a:chOff x="5611003" y="1661653"/>
            <a:chExt cx="6198350" cy="4601972"/>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003" y="1661653"/>
              <a:ext cx="6198350" cy="4601972"/>
            </a:xfrm>
            <a:prstGeom prst="rect">
              <a:avLst/>
            </a:prstGeom>
          </p:spPr>
        </p:pic>
        <p:sp>
          <p:nvSpPr>
            <p:cNvPr id="8" name="Rectangle 7"/>
            <p:cNvSpPr/>
            <p:nvPr/>
          </p:nvSpPr>
          <p:spPr>
            <a:xfrm>
              <a:off x="6858000" y="1920240"/>
              <a:ext cx="4514088" cy="331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6803136" y="3429000"/>
            <a:ext cx="4568952" cy="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6799847" y="2774008"/>
            <a:ext cx="4645321" cy="1401721"/>
          </a:xfrm>
          <a:custGeom>
            <a:avLst/>
            <a:gdLst>
              <a:gd name="connsiteX0" fmla="*/ 0 w 4645321"/>
              <a:gd name="connsiteY0" fmla="*/ 1017375 h 1401721"/>
              <a:gd name="connsiteX1" fmla="*/ 731520 w 4645321"/>
              <a:gd name="connsiteY1" fmla="*/ 980799 h 1401721"/>
              <a:gd name="connsiteX2" fmla="*/ 1097280 w 4645321"/>
              <a:gd name="connsiteY2" fmla="*/ 761343 h 1401721"/>
              <a:gd name="connsiteX3" fmla="*/ 1536192 w 4645321"/>
              <a:gd name="connsiteY3" fmla="*/ 578463 h 1401721"/>
              <a:gd name="connsiteX4" fmla="*/ 1865376 w 4645321"/>
              <a:gd name="connsiteY4" fmla="*/ 285855 h 1401721"/>
              <a:gd name="connsiteX5" fmla="*/ 2194560 w 4645321"/>
              <a:gd name="connsiteY5" fmla="*/ 48111 h 1401721"/>
              <a:gd name="connsiteX6" fmla="*/ 2340864 w 4645321"/>
              <a:gd name="connsiteY6" fmla="*/ 11535 h 1401721"/>
              <a:gd name="connsiteX7" fmla="*/ 2670048 w 4645321"/>
              <a:gd name="connsiteY7" fmla="*/ 194415 h 1401721"/>
              <a:gd name="connsiteX8" fmla="*/ 2980944 w 4645321"/>
              <a:gd name="connsiteY8" fmla="*/ 669903 h 1401721"/>
              <a:gd name="connsiteX9" fmla="*/ 3255264 w 4645321"/>
              <a:gd name="connsiteY9" fmla="*/ 999087 h 1401721"/>
              <a:gd name="connsiteX10" fmla="*/ 3566160 w 4645321"/>
              <a:gd name="connsiteY10" fmla="*/ 1181967 h 1401721"/>
              <a:gd name="connsiteX11" fmla="*/ 3822192 w 4645321"/>
              <a:gd name="connsiteY11" fmla="*/ 1346559 h 1401721"/>
              <a:gd name="connsiteX12" fmla="*/ 4279392 w 4645321"/>
              <a:gd name="connsiteY12" fmla="*/ 1364847 h 1401721"/>
              <a:gd name="connsiteX13" fmla="*/ 4590288 w 4645321"/>
              <a:gd name="connsiteY13" fmla="*/ 1401423 h 1401721"/>
              <a:gd name="connsiteX14" fmla="*/ 4645152 w 4645321"/>
              <a:gd name="connsiteY14" fmla="*/ 1383135 h 14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45321" h="1401721">
                <a:moveTo>
                  <a:pt x="0" y="1017375"/>
                </a:moveTo>
                <a:cubicBezTo>
                  <a:pt x="274320" y="1020423"/>
                  <a:pt x="548640" y="1023471"/>
                  <a:pt x="731520" y="980799"/>
                </a:cubicBezTo>
                <a:cubicBezTo>
                  <a:pt x="914400" y="938127"/>
                  <a:pt x="963168" y="828399"/>
                  <a:pt x="1097280" y="761343"/>
                </a:cubicBezTo>
                <a:cubicBezTo>
                  <a:pt x="1231392" y="694287"/>
                  <a:pt x="1408176" y="657711"/>
                  <a:pt x="1536192" y="578463"/>
                </a:cubicBezTo>
                <a:cubicBezTo>
                  <a:pt x="1664208" y="499215"/>
                  <a:pt x="1755648" y="374247"/>
                  <a:pt x="1865376" y="285855"/>
                </a:cubicBezTo>
                <a:cubicBezTo>
                  <a:pt x="1975104" y="197463"/>
                  <a:pt x="2115312" y="93831"/>
                  <a:pt x="2194560" y="48111"/>
                </a:cubicBezTo>
                <a:cubicBezTo>
                  <a:pt x="2273808" y="2391"/>
                  <a:pt x="2261616" y="-12849"/>
                  <a:pt x="2340864" y="11535"/>
                </a:cubicBezTo>
                <a:cubicBezTo>
                  <a:pt x="2420112" y="35919"/>
                  <a:pt x="2563368" y="84687"/>
                  <a:pt x="2670048" y="194415"/>
                </a:cubicBezTo>
                <a:cubicBezTo>
                  <a:pt x="2776728" y="304143"/>
                  <a:pt x="2883408" y="535791"/>
                  <a:pt x="2980944" y="669903"/>
                </a:cubicBezTo>
                <a:cubicBezTo>
                  <a:pt x="3078480" y="804015"/>
                  <a:pt x="3157728" y="913743"/>
                  <a:pt x="3255264" y="999087"/>
                </a:cubicBezTo>
                <a:cubicBezTo>
                  <a:pt x="3352800" y="1084431"/>
                  <a:pt x="3471672" y="1124055"/>
                  <a:pt x="3566160" y="1181967"/>
                </a:cubicBezTo>
                <a:cubicBezTo>
                  <a:pt x="3660648" y="1239879"/>
                  <a:pt x="3703320" y="1316079"/>
                  <a:pt x="3822192" y="1346559"/>
                </a:cubicBezTo>
                <a:cubicBezTo>
                  <a:pt x="3941064" y="1377039"/>
                  <a:pt x="4151376" y="1355703"/>
                  <a:pt x="4279392" y="1364847"/>
                </a:cubicBezTo>
                <a:cubicBezTo>
                  <a:pt x="4407408" y="1373991"/>
                  <a:pt x="4529328" y="1398375"/>
                  <a:pt x="4590288" y="1401423"/>
                </a:cubicBezTo>
                <a:cubicBezTo>
                  <a:pt x="4651248" y="1404471"/>
                  <a:pt x="4645152" y="1383135"/>
                  <a:pt x="4645152" y="1383135"/>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60320" y="5833872"/>
            <a:ext cx="5525423"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000" dirty="0" smtClean="0"/>
              <a:t>Predictable Phase Pattern</a:t>
            </a:r>
            <a:endParaRPr lang="en-US" sz="4000" dirty="0"/>
          </a:p>
        </p:txBody>
      </p:sp>
      <p:cxnSp>
        <p:nvCxnSpPr>
          <p:cNvPr id="13" name="Straight Arrow Connector 12"/>
          <p:cNvCxnSpPr/>
          <p:nvPr/>
        </p:nvCxnSpPr>
        <p:spPr>
          <a:xfrm flipV="1">
            <a:off x="5376672" y="3456432"/>
            <a:ext cx="2706624" cy="2377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Content Placeholder 3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2235787" y="894835"/>
            <a:ext cx="1760831" cy="4374778"/>
          </a:xfr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54" y="2774008"/>
            <a:ext cx="1961141" cy="1961141"/>
          </a:xfrm>
          <a:prstGeom prst="rect">
            <a:avLst/>
          </a:prstGeom>
        </p:spPr>
      </p:pic>
    </p:spTree>
    <p:extLst>
      <p:ext uri="{BB962C8B-B14F-4D97-AF65-F5344CB8AC3E}">
        <p14:creationId xmlns:p14="http://schemas.microsoft.com/office/powerpoint/2010/main" val="1182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63" presetClass="path" presetSubtype="0" accel="50000" decel="50000" fill="hold" nodeType="afterEffect">
                                  <p:stCondLst>
                                    <p:cond delay="0"/>
                                  </p:stCondLst>
                                  <p:childTnLst>
                                    <p:animMotion origin="layout" path="M 4.16667E-7 -3.7037E-6 L 0.32461 -0.01018 " pathEditMode="relative" rAng="0" ptsTypes="AA">
                                      <p:cBhvr>
                                        <p:cTn id="19" dur="3500" fill="hold"/>
                                        <p:tgtEl>
                                          <p:spTgt spid="18"/>
                                        </p:tgtEl>
                                        <p:attrNameLst>
                                          <p:attrName>ppt_x</p:attrName>
                                          <p:attrName>ppt_y</p:attrName>
                                        </p:attrNameLst>
                                      </p:cBhvr>
                                      <p:rCtr x="16224" y="-509"/>
                                    </p:animMotion>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500"/>
                                        <p:tgtEl>
                                          <p:spTgt spid="11"/>
                                        </p:tgtEl>
                                      </p:cBhvr>
                                    </p:animEffect>
                                  </p:childTnLst>
                                </p:cTn>
                              </p:par>
                            </p:childTnLst>
                          </p:cTn>
                        </p:par>
                        <p:par>
                          <p:cTn id="23" fill="hold">
                            <p:stCondLst>
                              <p:cond delay="4000"/>
                            </p:stCondLst>
                            <p:childTnLst>
                              <p:par>
                                <p:cTn id="24" presetID="10" presetClass="entr" presetSubtype="0" fill="hold" grpId="1"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0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This change is also present in </a:t>
            </a:r>
            <a:r>
              <a:rPr lang="en-US" sz="5400" dirty="0" err="1" smtClean="0"/>
              <a:t>NLoS</a:t>
            </a:r>
            <a:endParaRPr lang="en-US" sz="5400"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84268" y="1690692"/>
            <a:ext cx="11217004" cy="4349244"/>
          </a:xfrm>
        </p:spPr>
      </p:pic>
      <p:sp>
        <p:nvSpPr>
          <p:cNvPr id="4" name="Slide Number Placeholder 3"/>
          <p:cNvSpPr>
            <a:spLocks noGrp="1"/>
          </p:cNvSpPr>
          <p:nvPr>
            <p:ph type="sldNum" sz="quarter" idx="12"/>
          </p:nvPr>
        </p:nvSpPr>
        <p:spPr/>
        <p:txBody>
          <a:bodyPr/>
          <a:lstStyle/>
          <a:p>
            <a:fld id="{088FEC65-D79E-4DCE-A549-ACBEE94ABE9E}" type="slidenum">
              <a:rPr lang="en-US" smtClean="0"/>
              <a:t>19</a:t>
            </a:fld>
            <a:endParaRPr lang="en-US"/>
          </a:p>
        </p:txBody>
      </p:sp>
      <p:sp>
        <p:nvSpPr>
          <p:cNvPr id="6" name="TextBox 5"/>
          <p:cNvSpPr txBox="1"/>
          <p:nvPr/>
        </p:nvSpPr>
        <p:spPr>
          <a:xfrm>
            <a:off x="2029968" y="5972306"/>
            <a:ext cx="3331425" cy="769441"/>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dirty="0" smtClean="0">
                <a:ln w="0"/>
                <a:solidFill>
                  <a:schemeClr val="tx1"/>
                </a:solidFill>
                <a:effectLst>
                  <a:outerShdw blurRad="38100" dist="19050" dir="2700000" algn="tl" rotWithShape="0">
                    <a:schemeClr val="dk1">
                      <a:alpha val="40000"/>
                    </a:schemeClr>
                  </a:outerShdw>
                </a:effectLst>
              </a:rPr>
              <a:t>Behind a Wall</a:t>
            </a:r>
            <a:endParaRPr lang="en-US" sz="4400" dirty="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7577328" y="5923538"/>
            <a:ext cx="3459601" cy="769441"/>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smtClean="0">
                <a:ln w="0"/>
                <a:solidFill>
                  <a:schemeClr val="tx1"/>
                </a:solidFill>
                <a:effectLst>
                  <a:outerShdw blurRad="38100" dist="19050" dir="2700000" algn="tl" rotWithShape="0">
                    <a:schemeClr val="dk1">
                      <a:alpha val="40000"/>
                    </a:schemeClr>
                  </a:outerShdw>
                </a:effectLst>
              </a:rPr>
              <a:t>Behind a Door</a:t>
            </a:r>
            <a:endParaRPr lang="en-US" sz="440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p:nvPr/>
        </p:nvCxnSpPr>
        <p:spPr>
          <a:xfrm flipH="1">
            <a:off x="4352544" y="3236976"/>
            <a:ext cx="1426464" cy="585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43600" y="3236976"/>
            <a:ext cx="1865376" cy="585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79425" y="2429694"/>
            <a:ext cx="3826689" cy="76944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smtClean="0">
                <a:ln w="0"/>
                <a:solidFill>
                  <a:schemeClr val="tx1"/>
                </a:solidFill>
                <a:effectLst>
                  <a:outerShdw blurRad="38100" dist="19050" dir="2700000" algn="tl" rotWithShape="0">
                    <a:schemeClr val="dk1">
                      <a:alpha val="40000"/>
                    </a:schemeClr>
                  </a:outerShdw>
                </a:effectLst>
              </a:rPr>
              <a:t>Remains Similar</a:t>
            </a:r>
            <a:endParaRPr lang="en-US" sz="4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105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LOTS of </a:t>
            </a:r>
            <a:r>
              <a:rPr lang="en-US" sz="5400" dirty="0" smtClean="0"/>
              <a:t>Connected </a:t>
            </a:r>
            <a:r>
              <a:rPr lang="en-US" sz="5400" dirty="0"/>
              <a:t>Devices by 2020</a:t>
            </a:r>
          </a:p>
        </p:txBody>
      </p:sp>
      <p:sp>
        <p:nvSpPr>
          <p:cNvPr id="4" name="Slide Number Placeholder 3"/>
          <p:cNvSpPr>
            <a:spLocks noGrp="1"/>
          </p:cNvSpPr>
          <p:nvPr>
            <p:ph type="sldNum" sz="quarter" idx="12"/>
          </p:nvPr>
        </p:nvSpPr>
        <p:spPr/>
        <p:txBody>
          <a:bodyPr/>
          <a:lstStyle/>
          <a:p>
            <a:fld id="{6E06BAB6-B2D6-4F67-93FE-C0826FF65A29}" type="slidenum">
              <a:rPr lang="en-US" smtClean="0"/>
              <a:t>2</a:t>
            </a:fld>
            <a:endParaRPr lang="en-US" dirty="0"/>
          </a:p>
        </p:txBody>
      </p:sp>
      <p:pic>
        <p:nvPicPr>
          <p:cNvPr id="5" name="Picture 4"/>
          <p:cNvPicPr>
            <a:picLocks noChangeAspect="1"/>
          </p:cNvPicPr>
          <p:nvPr/>
        </p:nvPicPr>
        <p:blipFill>
          <a:blip r:embed="rId3"/>
          <a:stretch>
            <a:fillRect/>
          </a:stretch>
        </p:blipFill>
        <p:spPr>
          <a:xfrm>
            <a:off x="1815352" y="1731033"/>
            <a:ext cx="9331324" cy="4665662"/>
          </a:xfrm>
          <a:prstGeom prst="rect">
            <a:avLst/>
          </a:prstGeom>
        </p:spPr>
      </p:pic>
      <p:sp>
        <p:nvSpPr>
          <p:cNvPr id="3" name="TextBox 2"/>
          <p:cNvSpPr txBox="1"/>
          <p:nvPr/>
        </p:nvSpPr>
        <p:spPr>
          <a:xfrm>
            <a:off x="577873" y="2179426"/>
            <a:ext cx="3474028" cy="923330"/>
          </a:xfrm>
          <a:prstGeom prst="rect">
            <a:avLst/>
          </a:prstGeom>
          <a:noFill/>
        </p:spPr>
        <p:txBody>
          <a:bodyPr wrap="none" rtlCol="0">
            <a:spAutoFit/>
          </a:bodyPr>
          <a:lstStyle/>
          <a:p>
            <a:r>
              <a:rPr lang="en-US" sz="5400" dirty="0" smtClean="0"/>
              <a:t>~30 Billion*</a:t>
            </a:r>
            <a:endParaRPr lang="en-US" sz="5400" dirty="0"/>
          </a:p>
        </p:txBody>
      </p:sp>
      <p:sp>
        <p:nvSpPr>
          <p:cNvPr id="6" name="TextBox 5"/>
          <p:cNvSpPr txBox="1"/>
          <p:nvPr/>
        </p:nvSpPr>
        <p:spPr>
          <a:xfrm>
            <a:off x="8928847" y="6507917"/>
            <a:ext cx="1375698" cy="276999"/>
          </a:xfrm>
          <a:prstGeom prst="rect">
            <a:avLst/>
          </a:prstGeom>
          <a:noFill/>
        </p:spPr>
        <p:txBody>
          <a:bodyPr wrap="none" rtlCol="0">
            <a:spAutoFit/>
          </a:bodyPr>
          <a:lstStyle/>
          <a:p>
            <a:r>
              <a:rPr lang="en-US" sz="1200" smtClean="0"/>
              <a:t>*Ericsson </a:t>
            </a:r>
            <a:r>
              <a:rPr lang="en-US" sz="1200" dirty="0" smtClean="0"/>
              <a:t>Research</a:t>
            </a:r>
            <a:endParaRPr lang="en-US" sz="1200" dirty="0"/>
          </a:p>
        </p:txBody>
      </p:sp>
    </p:spTree>
    <p:extLst>
      <p:ext uri="{BB962C8B-B14F-4D97-AF65-F5344CB8AC3E}">
        <p14:creationId xmlns:p14="http://schemas.microsoft.com/office/powerpoint/2010/main" val="34101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Single tag tracking algorithm sketch</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20</a:t>
            </a:fld>
            <a:endParaRPr lang="en-US"/>
          </a:p>
        </p:txBody>
      </p:sp>
      <p:cxnSp>
        <p:nvCxnSpPr>
          <p:cNvPr id="7" name="Straight Arrow Connector 6"/>
          <p:cNvCxnSpPr/>
          <p:nvPr/>
        </p:nvCxnSpPr>
        <p:spPr>
          <a:xfrm flipV="1">
            <a:off x="1682496" y="1690693"/>
            <a:ext cx="0" cy="42529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64208" y="5925312"/>
            <a:ext cx="7973568" cy="182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310896" y="2834640"/>
            <a:ext cx="1545616" cy="769441"/>
          </a:xfrm>
          <a:prstGeom prst="rect">
            <a:avLst/>
          </a:prstGeom>
          <a:noFill/>
        </p:spPr>
        <p:txBody>
          <a:bodyPr wrap="none" rtlCol="0">
            <a:spAutoFit/>
          </a:bodyPr>
          <a:lstStyle/>
          <a:p>
            <a:r>
              <a:rPr lang="en-US" sz="4400" dirty="0" smtClean="0"/>
              <a:t>Phase</a:t>
            </a:r>
            <a:endParaRPr lang="en-US" sz="4400" dirty="0"/>
          </a:p>
        </p:txBody>
      </p:sp>
      <p:sp>
        <p:nvSpPr>
          <p:cNvPr id="18" name="TextBox 17"/>
          <p:cNvSpPr txBox="1"/>
          <p:nvPr/>
        </p:nvSpPr>
        <p:spPr>
          <a:xfrm>
            <a:off x="4110277" y="6088559"/>
            <a:ext cx="2925032" cy="769441"/>
          </a:xfrm>
          <a:prstGeom prst="rect">
            <a:avLst/>
          </a:prstGeom>
          <a:noFill/>
        </p:spPr>
        <p:txBody>
          <a:bodyPr wrap="none" rtlCol="0">
            <a:spAutoFit/>
          </a:bodyPr>
          <a:lstStyle/>
          <a:p>
            <a:r>
              <a:rPr lang="en-US" sz="4400" dirty="0" smtClean="0"/>
              <a:t>Tag Position</a:t>
            </a:r>
            <a:endParaRPr lang="en-US" sz="4400" dirty="0"/>
          </a:p>
        </p:txBody>
      </p:sp>
      <p:sp>
        <p:nvSpPr>
          <p:cNvPr id="19" name="TextBox 18"/>
          <p:cNvSpPr txBox="1"/>
          <p:nvPr/>
        </p:nvSpPr>
        <p:spPr>
          <a:xfrm>
            <a:off x="8007021" y="4306272"/>
            <a:ext cx="3245545" cy="584775"/>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t>Calibration Phase</a:t>
            </a:r>
            <a:endParaRPr lang="en-US" sz="3200" dirty="0"/>
          </a:p>
        </p:txBody>
      </p:sp>
      <p:sp>
        <p:nvSpPr>
          <p:cNvPr id="20" name="Freeform 19"/>
          <p:cNvSpPr/>
          <p:nvPr/>
        </p:nvSpPr>
        <p:spPr>
          <a:xfrm>
            <a:off x="2633472" y="2992921"/>
            <a:ext cx="5797296" cy="2885367"/>
          </a:xfrm>
          <a:custGeom>
            <a:avLst/>
            <a:gdLst>
              <a:gd name="connsiteX0" fmla="*/ 0 w 5797296"/>
              <a:gd name="connsiteY0" fmla="*/ 2859239 h 2885367"/>
              <a:gd name="connsiteX1" fmla="*/ 420624 w 5797296"/>
              <a:gd name="connsiteY1" fmla="*/ 2456903 h 2885367"/>
              <a:gd name="connsiteX2" fmla="*/ 822960 w 5797296"/>
              <a:gd name="connsiteY2" fmla="*/ 1889975 h 2885367"/>
              <a:gd name="connsiteX3" fmla="*/ 1316736 w 5797296"/>
              <a:gd name="connsiteY3" fmla="*/ 1268183 h 2885367"/>
              <a:gd name="connsiteX4" fmla="*/ 1664208 w 5797296"/>
              <a:gd name="connsiteY4" fmla="*/ 774407 h 2885367"/>
              <a:gd name="connsiteX5" fmla="*/ 2048256 w 5797296"/>
              <a:gd name="connsiteY5" fmla="*/ 390359 h 2885367"/>
              <a:gd name="connsiteX6" fmla="*/ 2596896 w 5797296"/>
              <a:gd name="connsiteY6" fmla="*/ 61175 h 2885367"/>
              <a:gd name="connsiteX7" fmla="*/ 3090672 w 5797296"/>
              <a:gd name="connsiteY7" fmla="*/ 24599 h 2885367"/>
              <a:gd name="connsiteX8" fmla="*/ 3675888 w 5797296"/>
              <a:gd name="connsiteY8" fmla="*/ 335495 h 2885367"/>
              <a:gd name="connsiteX9" fmla="*/ 4261104 w 5797296"/>
              <a:gd name="connsiteY9" fmla="*/ 993863 h 2885367"/>
              <a:gd name="connsiteX10" fmla="*/ 5029200 w 5797296"/>
              <a:gd name="connsiteY10" fmla="*/ 2017991 h 2885367"/>
              <a:gd name="connsiteX11" fmla="*/ 5669280 w 5797296"/>
              <a:gd name="connsiteY11" fmla="*/ 2786087 h 2885367"/>
              <a:gd name="connsiteX12" fmla="*/ 5760720 w 5797296"/>
              <a:gd name="connsiteY12" fmla="*/ 2877527 h 2885367"/>
              <a:gd name="connsiteX13" fmla="*/ 5760720 w 5797296"/>
              <a:gd name="connsiteY13" fmla="*/ 2804375 h 2885367"/>
              <a:gd name="connsiteX14" fmla="*/ 5797296 w 5797296"/>
              <a:gd name="connsiteY14" fmla="*/ 2840951 h 28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97296" h="2885367">
                <a:moveTo>
                  <a:pt x="0" y="2859239"/>
                </a:moveTo>
                <a:cubicBezTo>
                  <a:pt x="141732" y="2738843"/>
                  <a:pt x="283464" y="2618447"/>
                  <a:pt x="420624" y="2456903"/>
                </a:cubicBezTo>
                <a:cubicBezTo>
                  <a:pt x="557784" y="2295359"/>
                  <a:pt x="673608" y="2088095"/>
                  <a:pt x="822960" y="1889975"/>
                </a:cubicBezTo>
                <a:cubicBezTo>
                  <a:pt x="972312" y="1691855"/>
                  <a:pt x="1176528" y="1454111"/>
                  <a:pt x="1316736" y="1268183"/>
                </a:cubicBezTo>
                <a:cubicBezTo>
                  <a:pt x="1456944" y="1082255"/>
                  <a:pt x="1542288" y="920711"/>
                  <a:pt x="1664208" y="774407"/>
                </a:cubicBezTo>
                <a:cubicBezTo>
                  <a:pt x="1786128" y="628103"/>
                  <a:pt x="1892808" y="509231"/>
                  <a:pt x="2048256" y="390359"/>
                </a:cubicBezTo>
                <a:cubicBezTo>
                  <a:pt x="2203704" y="271487"/>
                  <a:pt x="2423160" y="122135"/>
                  <a:pt x="2596896" y="61175"/>
                </a:cubicBezTo>
                <a:cubicBezTo>
                  <a:pt x="2770632" y="215"/>
                  <a:pt x="2910840" y="-21121"/>
                  <a:pt x="3090672" y="24599"/>
                </a:cubicBezTo>
                <a:cubicBezTo>
                  <a:pt x="3270504" y="70319"/>
                  <a:pt x="3480816" y="173951"/>
                  <a:pt x="3675888" y="335495"/>
                </a:cubicBezTo>
                <a:cubicBezTo>
                  <a:pt x="3870960" y="497039"/>
                  <a:pt x="4035552" y="713447"/>
                  <a:pt x="4261104" y="993863"/>
                </a:cubicBezTo>
                <a:cubicBezTo>
                  <a:pt x="4486656" y="1274279"/>
                  <a:pt x="4794504" y="1719287"/>
                  <a:pt x="5029200" y="2017991"/>
                </a:cubicBezTo>
                <a:cubicBezTo>
                  <a:pt x="5263896" y="2316695"/>
                  <a:pt x="5547360" y="2642831"/>
                  <a:pt x="5669280" y="2786087"/>
                </a:cubicBezTo>
                <a:cubicBezTo>
                  <a:pt x="5791200" y="2929343"/>
                  <a:pt x="5745480" y="2874479"/>
                  <a:pt x="5760720" y="2877527"/>
                </a:cubicBezTo>
                <a:cubicBezTo>
                  <a:pt x="5775960" y="2880575"/>
                  <a:pt x="5754624" y="2810471"/>
                  <a:pt x="5760720" y="2804375"/>
                </a:cubicBezTo>
                <a:lnTo>
                  <a:pt x="5797296" y="2840951"/>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828989" y="5808679"/>
            <a:ext cx="2428293" cy="1200329"/>
          </a:xfrm>
          <a:prstGeom prst="rect">
            <a:avLst/>
          </a:prstGeom>
          <a:noFill/>
        </p:spPr>
        <p:txBody>
          <a:bodyPr wrap="none" rtlCol="0">
            <a:spAutoFit/>
          </a:bodyPr>
          <a:lstStyle/>
          <a:p>
            <a:pPr algn="ctr"/>
            <a:r>
              <a:rPr lang="en-US" sz="3600" dirty="0" smtClean="0"/>
              <a:t>Last Known </a:t>
            </a:r>
          </a:p>
          <a:p>
            <a:pPr algn="ctr"/>
            <a:r>
              <a:rPr lang="en-US" sz="3600" dirty="0" smtClean="0"/>
              <a:t>Position</a:t>
            </a:r>
            <a:endParaRPr lang="en-US" sz="3600" dirty="0"/>
          </a:p>
        </p:txBody>
      </p:sp>
      <p:cxnSp>
        <p:nvCxnSpPr>
          <p:cNvPr id="23" name="Straight Connector 22"/>
          <p:cNvCxnSpPr/>
          <p:nvPr/>
        </p:nvCxnSpPr>
        <p:spPr>
          <a:xfrm>
            <a:off x="3255264" y="5147433"/>
            <a:ext cx="0" cy="7961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32304" y="4119032"/>
            <a:ext cx="822960" cy="102840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97936" y="2936408"/>
            <a:ext cx="822960" cy="102840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120896" y="4021322"/>
            <a:ext cx="52442" cy="193071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p:cNvCxnSpPr>
          <p:nvPr/>
        </p:nvCxnSpPr>
        <p:spPr>
          <a:xfrm>
            <a:off x="4681728" y="3383280"/>
            <a:ext cx="46346" cy="257485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0" idx="5"/>
          </p:cNvCxnSpPr>
          <p:nvPr/>
        </p:nvCxnSpPr>
        <p:spPr>
          <a:xfrm>
            <a:off x="3293551" y="2936408"/>
            <a:ext cx="1388177" cy="44687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2432304" y="2975208"/>
            <a:ext cx="888493" cy="1139592"/>
          </a:xfrm>
          <a:custGeom>
            <a:avLst/>
            <a:gdLst>
              <a:gd name="connsiteX0" fmla="*/ 0 w 888493"/>
              <a:gd name="connsiteY0" fmla="*/ 1139592 h 1139592"/>
              <a:gd name="connsiteX1" fmla="*/ 310896 w 888493"/>
              <a:gd name="connsiteY1" fmla="*/ 828696 h 1139592"/>
              <a:gd name="connsiteX2" fmla="*/ 493776 w 888493"/>
              <a:gd name="connsiteY2" fmla="*/ 536088 h 1139592"/>
              <a:gd name="connsiteX3" fmla="*/ 566928 w 888493"/>
              <a:gd name="connsiteY3" fmla="*/ 243480 h 1139592"/>
              <a:gd name="connsiteX4" fmla="*/ 859536 w 888493"/>
              <a:gd name="connsiteY4" fmla="*/ 24024 h 1139592"/>
              <a:gd name="connsiteX5" fmla="*/ 877824 w 888493"/>
              <a:gd name="connsiteY5" fmla="*/ 5736 h 1139592"/>
              <a:gd name="connsiteX6" fmla="*/ 877824 w 888493"/>
              <a:gd name="connsiteY6" fmla="*/ 5736 h 113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493" h="1139592">
                <a:moveTo>
                  <a:pt x="0" y="1139592"/>
                </a:moveTo>
                <a:cubicBezTo>
                  <a:pt x="114300" y="1034436"/>
                  <a:pt x="228600" y="929280"/>
                  <a:pt x="310896" y="828696"/>
                </a:cubicBezTo>
                <a:cubicBezTo>
                  <a:pt x="393192" y="728112"/>
                  <a:pt x="451104" y="633624"/>
                  <a:pt x="493776" y="536088"/>
                </a:cubicBezTo>
                <a:cubicBezTo>
                  <a:pt x="536448" y="438552"/>
                  <a:pt x="505968" y="328824"/>
                  <a:pt x="566928" y="243480"/>
                </a:cubicBezTo>
                <a:cubicBezTo>
                  <a:pt x="627888" y="158136"/>
                  <a:pt x="807720" y="63648"/>
                  <a:pt x="859536" y="24024"/>
                </a:cubicBezTo>
                <a:cubicBezTo>
                  <a:pt x="911352" y="-15600"/>
                  <a:pt x="877824" y="5736"/>
                  <a:pt x="877824" y="5736"/>
                </a:cubicBezTo>
                <a:lnTo>
                  <a:pt x="877824" y="5736"/>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216442" y="2001701"/>
            <a:ext cx="1999586" cy="954107"/>
          </a:xfrm>
          <a:prstGeom prst="rect">
            <a:avLst/>
          </a:prstGeom>
          <a:noFill/>
        </p:spPr>
        <p:txBody>
          <a:bodyPr wrap="none" rtlCol="0">
            <a:spAutoFit/>
          </a:bodyPr>
          <a:lstStyle/>
          <a:p>
            <a:r>
              <a:rPr lang="en-US" sz="2800" smtClean="0"/>
              <a:t>T-second </a:t>
            </a:r>
          </a:p>
          <a:p>
            <a:r>
              <a:rPr lang="en-US" sz="2800" dirty="0" smtClean="0"/>
              <a:t>Swipe Phase</a:t>
            </a:r>
            <a:endParaRPr lang="en-US" sz="2800" dirty="0"/>
          </a:p>
        </p:txBody>
      </p:sp>
      <p:sp>
        <p:nvSpPr>
          <p:cNvPr id="38" name="TextBox 37"/>
          <p:cNvSpPr txBox="1"/>
          <p:nvPr/>
        </p:nvSpPr>
        <p:spPr>
          <a:xfrm>
            <a:off x="2857025" y="4367827"/>
            <a:ext cx="2350067" cy="523220"/>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smtClean="0"/>
              <a:t>DTW Matching</a:t>
            </a:r>
            <a:endParaRPr lang="en-US" sz="2800" dirty="0"/>
          </a:p>
        </p:txBody>
      </p:sp>
      <p:sp>
        <p:nvSpPr>
          <p:cNvPr id="39" name="Right Brace 38"/>
          <p:cNvSpPr/>
          <p:nvPr/>
        </p:nvSpPr>
        <p:spPr>
          <a:xfrm rot="5400000">
            <a:off x="4314319" y="5642650"/>
            <a:ext cx="323836" cy="8050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5022229" y="4837659"/>
            <a:ext cx="2650213" cy="1200329"/>
          </a:xfrm>
          <a:prstGeom prst="rect">
            <a:avLst/>
          </a:prstGeom>
          <a:noFill/>
        </p:spPr>
        <p:txBody>
          <a:bodyPr wrap="none" rtlCol="0">
            <a:spAutoFit/>
          </a:bodyPr>
          <a:lstStyle/>
          <a:p>
            <a:r>
              <a:rPr lang="en-US" sz="3600" smtClean="0"/>
              <a:t>Potential </a:t>
            </a:r>
          </a:p>
          <a:p>
            <a:r>
              <a:rPr lang="en-US" sz="3600" dirty="0" smtClean="0"/>
              <a:t>New Position</a:t>
            </a:r>
            <a:endParaRPr lang="en-US" sz="3600" dirty="0"/>
          </a:p>
        </p:txBody>
      </p:sp>
      <p:pic>
        <p:nvPicPr>
          <p:cNvPr id="62" name="Content Placeholder 3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9231396" y="728668"/>
            <a:ext cx="1078653" cy="2679910"/>
          </a:xfr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695" y="1972237"/>
            <a:ext cx="875725" cy="875725"/>
          </a:xfrm>
          <a:prstGeom prst="rect">
            <a:avLst/>
          </a:prstGeom>
        </p:spPr>
      </p:pic>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072" y="2003614"/>
            <a:ext cx="875725" cy="875725"/>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069" y="1972237"/>
            <a:ext cx="909472" cy="909472"/>
          </a:xfrm>
          <a:prstGeom prst="rect">
            <a:avLst/>
          </a:prstGeom>
        </p:spPr>
      </p:pic>
      <p:sp>
        <p:nvSpPr>
          <p:cNvPr id="68" name="Notched Right Arrow 67"/>
          <p:cNvSpPr/>
          <p:nvPr/>
        </p:nvSpPr>
        <p:spPr>
          <a:xfrm rot="16200000">
            <a:off x="9546312" y="2699413"/>
            <a:ext cx="509424" cy="3849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07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0" presetClass="path" presetSubtype="0" accel="50000" decel="50000" fill="hold" nodeType="withEffect">
                                  <p:stCondLst>
                                    <p:cond delay="0"/>
                                  </p:stCondLst>
                                  <p:childTnLst>
                                    <p:animMotion origin="layout" path="M 0.0125 0.01389 L 0.17552 0.01389 " pathEditMode="relative" ptsTypes="AA">
                                      <p:cBhvr>
                                        <p:cTn id="26" dur="2000" fill="hold"/>
                                        <p:tgtEl>
                                          <p:spTgt spid="63"/>
                                        </p:tgtEl>
                                        <p:attrNameLst>
                                          <p:attrName>ppt_x</p:attrName>
                                          <p:attrName>ppt_y</p:attrName>
                                        </p:attrNameLst>
                                      </p:cBhvr>
                                    </p:animMotion>
                                  </p:childTnLst>
                                </p:cTn>
                              </p:par>
                            </p:childTnLst>
                          </p:cTn>
                        </p:par>
                        <p:par>
                          <p:cTn id="27" fill="hold">
                            <p:stCondLst>
                              <p:cond delay="2000"/>
                            </p:stCondLst>
                            <p:childTnLst>
                              <p:par>
                                <p:cTn id="28" presetID="10" presetClass="exit" presetSubtype="0" fill="hold" nodeType="afterEffect">
                                  <p:stCondLst>
                                    <p:cond delay="0"/>
                                  </p:stCondLst>
                                  <p:childTnLst>
                                    <p:animEffect transition="out" filter="fade">
                                      <p:cBhvr>
                                        <p:cTn id="29" dur="500"/>
                                        <p:tgtEl>
                                          <p:spTgt spid="63"/>
                                        </p:tgtEl>
                                      </p:cBhvr>
                                    </p:animEffect>
                                    <p:set>
                                      <p:cBhvr>
                                        <p:cTn id="30" dur="1" fill="hold">
                                          <p:stCondLst>
                                            <p:cond delay="499"/>
                                          </p:stCondLst>
                                        </p:cTn>
                                        <p:tgtEl>
                                          <p:spTgt spid="63"/>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0" presetClass="path" presetSubtype="0" accel="50000" decel="50000" fill="hold" nodeType="withEffect">
                                  <p:stCondLst>
                                    <p:cond delay="0"/>
                                  </p:stCondLst>
                                  <p:childTnLst>
                                    <p:animMotion origin="layout" path="M 0.0125 0.01389 L 0.17552 0.01389 " pathEditMode="relative" rAng="0" ptsTypes="AA">
                                      <p:cBhvr>
                                        <p:cTn id="36" dur="2000" fill="hold"/>
                                        <p:tgtEl>
                                          <p:spTgt spid="66"/>
                                        </p:tgtEl>
                                        <p:attrNameLst>
                                          <p:attrName>ppt_x</p:attrName>
                                          <p:attrName>ppt_y</p:attrName>
                                        </p:attrNameLst>
                                      </p:cBhvr>
                                      <p:rCtr x="8151" y="0"/>
                                    </p:animMotion>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66"/>
                                        </p:tgtEl>
                                      </p:cBhvr>
                                    </p:animEffect>
                                    <p:set>
                                      <p:cBhvr>
                                        <p:cTn id="40" dur="1" fill="hold">
                                          <p:stCondLst>
                                            <p:cond delay="499"/>
                                          </p:stCondLst>
                                        </p:cTn>
                                        <p:tgtEl>
                                          <p:spTgt spid="66"/>
                                        </p:tgtEl>
                                        <p:attrNameLst>
                                          <p:attrName>style.visibility</p:attrName>
                                        </p:attrNameLst>
                                      </p:cBhvr>
                                      <p:to>
                                        <p:strVal val="hidden"/>
                                      </p:to>
                                    </p:set>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1263 0.00301 L 0.05039 0.00301 " pathEditMode="relative" ptsTypes="AA">
                                      <p:cBhvr>
                                        <p:cTn id="65" dur="2000" fill="hold"/>
                                        <p:tgtEl>
                                          <p:spTgt spid="67"/>
                                        </p:tgtEl>
                                        <p:attrNameLst>
                                          <p:attrName>ppt_x</p:attrName>
                                          <p:attrName>ppt_y</p:attrName>
                                        </p:attrNameLst>
                                      </p:cBhvr>
                                    </p:animMotion>
                                  </p:childTnLst>
                                </p:cTn>
                              </p:par>
                              <p:par>
                                <p:cTn id="66" presetID="22" presetClass="entr" presetSubtype="8"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par>
                          <p:cTn id="95" fill="hold">
                            <p:stCondLst>
                              <p:cond delay="500"/>
                            </p:stCondLst>
                            <p:childTnLst>
                              <p:par>
                                <p:cTn id="96" presetID="14" presetClass="entr" presetSubtype="10"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randombar(horizontal)">
                                      <p:cBhvr>
                                        <p:cTn id="98" dur="500"/>
                                        <p:tgtEl>
                                          <p:spTgt spid="3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par>
                                <p:cTn id="105" presetID="27" presetClass="emph" presetSubtype="0" fill="remove" grpId="0" nodeType="withEffect">
                                  <p:stCondLst>
                                    <p:cond delay="0"/>
                                  </p:stCondLst>
                                  <p:childTnLst>
                                    <p:animClr clrSpc="rgb" dir="cw">
                                      <p:cBhvr override="childStyle">
                                        <p:cTn id="106" dur="2000" autoRev="1" fill="remove"/>
                                        <p:tgtEl>
                                          <p:spTgt spid="68"/>
                                        </p:tgtEl>
                                        <p:attrNameLst>
                                          <p:attrName>style.color</p:attrName>
                                        </p:attrNameLst>
                                      </p:cBhvr>
                                      <p:to>
                                        <a:schemeClr val="bg1"/>
                                      </p:to>
                                    </p:animClr>
                                    <p:animClr clrSpc="rgb" dir="cw">
                                      <p:cBhvr>
                                        <p:cTn id="107" dur="2000" autoRev="1" fill="remove"/>
                                        <p:tgtEl>
                                          <p:spTgt spid="68"/>
                                        </p:tgtEl>
                                        <p:attrNameLst>
                                          <p:attrName>fillcolor</p:attrName>
                                        </p:attrNameLst>
                                      </p:cBhvr>
                                      <p:to>
                                        <a:schemeClr val="bg1"/>
                                      </p:to>
                                    </p:animClr>
                                    <p:set>
                                      <p:cBhvr>
                                        <p:cTn id="108" dur="2000" autoRev="1" fill="remove"/>
                                        <p:tgtEl>
                                          <p:spTgt spid="68"/>
                                        </p:tgtEl>
                                        <p:attrNameLst>
                                          <p:attrName>fill.type</p:attrName>
                                        </p:attrNameLst>
                                      </p:cBhvr>
                                      <p:to>
                                        <p:strVal val="solid"/>
                                      </p:to>
                                    </p:set>
                                    <p:set>
                                      <p:cBhvr>
                                        <p:cTn id="109" dur="2000" autoRev="1" fill="remove"/>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19" grpId="0" animBg="1"/>
      <p:bldP spid="20" grpId="0" animBg="1"/>
      <p:bldP spid="21" grpId="0"/>
      <p:bldP spid="36" grpId="0" animBg="1"/>
      <p:bldP spid="37" grpId="0"/>
      <p:bldP spid="38" grpId="0" animBg="1"/>
      <p:bldP spid="39" grpId="0" animBg="1"/>
      <p:bldP spid="40" grpId="0"/>
      <p:bldP spid="68" grpId="0" animBg="1"/>
      <p:bldP spid="6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21</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Key Idea and Reasoning</a:t>
            </a:r>
            <a:endParaRPr lang="en-US" sz="4800" dirty="0"/>
          </a:p>
        </p:txBody>
      </p:sp>
      <p:sp>
        <p:nvSpPr>
          <p:cNvPr id="6" name="TextBox 5"/>
          <p:cNvSpPr txBox="1"/>
          <p:nvPr/>
        </p:nvSpPr>
        <p:spPr>
          <a:xfrm>
            <a:off x="1846730" y="2034986"/>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Touch and Single </a:t>
            </a:r>
            <a:r>
              <a:rPr lang="en-US" sz="4800" smtClean="0"/>
              <a:t>Tag Tracking</a:t>
            </a:r>
            <a:endParaRPr lang="en-US" sz="4800" dirty="0"/>
          </a:p>
        </p:txBody>
      </p:sp>
      <p:sp>
        <p:nvSpPr>
          <p:cNvPr id="7" name="TextBox 6"/>
          <p:cNvSpPr txBox="1"/>
          <p:nvPr/>
        </p:nvSpPr>
        <p:spPr>
          <a:xfrm>
            <a:off x="1824319" y="331693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Tracking within Multiple Tags</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Evaluation</a:t>
            </a:r>
            <a:endParaRPr lang="en-US" sz="4800" dirty="0"/>
          </a:p>
        </p:txBody>
      </p:sp>
      <p:sp>
        <p:nvSpPr>
          <p:cNvPr id="2" name="TextBox 1"/>
          <p:cNvSpPr txBox="1"/>
          <p:nvPr/>
        </p:nvSpPr>
        <p:spPr>
          <a:xfrm>
            <a:off x="1855694" y="757520"/>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1" name="TextBox 10"/>
          <p:cNvSpPr txBox="1"/>
          <p:nvPr/>
        </p:nvSpPr>
        <p:spPr>
          <a:xfrm>
            <a:off x="1860177" y="2039468"/>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810872"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578808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Tracking within Multiple Tags</a:t>
            </a:r>
            <a:endParaRPr lang="en-US" sz="5400"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rot="5400000">
            <a:off x="3684012" y="1324931"/>
            <a:ext cx="4662116" cy="5860947"/>
          </a:xfrm>
        </p:spPr>
      </p:pic>
      <p:sp>
        <p:nvSpPr>
          <p:cNvPr id="4" name="Slide Number Placeholder 3"/>
          <p:cNvSpPr>
            <a:spLocks noGrp="1"/>
          </p:cNvSpPr>
          <p:nvPr>
            <p:ph type="sldNum" sz="quarter" idx="12"/>
          </p:nvPr>
        </p:nvSpPr>
        <p:spPr/>
        <p:txBody>
          <a:bodyPr/>
          <a:lstStyle/>
          <a:p>
            <a:fld id="{088FEC65-D79E-4DCE-A549-ACBEE94ABE9E}" type="slidenum">
              <a:rPr lang="en-US" smtClean="0"/>
              <a:t>22</a:t>
            </a:fld>
            <a:endParaRPr lang="en-US"/>
          </a:p>
        </p:txBody>
      </p:sp>
    </p:spTree>
    <p:extLst>
      <p:ext uri="{BB962C8B-B14F-4D97-AF65-F5344CB8AC3E}">
        <p14:creationId xmlns:p14="http://schemas.microsoft.com/office/powerpoint/2010/main" val="16100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7" y="347472"/>
            <a:ext cx="11580800" cy="1343221"/>
          </a:xfrm>
        </p:spPr>
        <p:txBody>
          <a:bodyPr>
            <a:noAutofit/>
          </a:bodyPr>
          <a:lstStyle/>
          <a:p>
            <a:r>
              <a:rPr lang="en-US" sz="5400" dirty="0"/>
              <a:t>M</a:t>
            </a:r>
            <a:r>
              <a:rPr lang="en-US" sz="5400" dirty="0" smtClean="0"/>
              <a:t>utual coupling phenomenon</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23</a:t>
            </a:fld>
            <a:endParaRPr lang="en-US"/>
          </a:p>
        </p:txBody>
      </p:sp>
      <p:pic>
        <p:nvPicPr>
          <p:cNvPr id="5"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151" y="1690693"/>
            <a:ext cx="6949896" cy="5212422"/>
          </a:xfrm>
        </p:spPr>
      </p:pic>
      <p:sp>
        <p:nvSpPr>
          <p:cNvPr id="7" name="Left Arrow 6"/>
          <p:cNvSpPr/>
          <p:nvPr/>
        </p:nvSpPr>
        <p:spPr>
          <a:xfrm rot="2259676">
            <a:off x="6440678" y="3014647"/>
            <a:ext cx="1390649" cy="265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rot="20069548">
            <a:off x="6266924" y="4884451"/>
            <a:ext cx="1591853" cy="2821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48316" y="3473379"/>
            <a:ext cx="4734821" cy="1241237"/>
          </a:xfrm>
          <a:prstGeom prst="rect">
            <a:avLst/>
          </a:prstGeom>
          <a:noFill/>
        </p:spPr>
        <p:txBody>
          <a:bodyPr wrap="none" rtlCol="0">
            <a:spAutoFit/>
          </a:bodyPr>
          <a:lstStyle/>
          <a:p>
            <a:pPr algn="ctr"/>
            <a:r>
              <a:rPr lang="en-US" sz="3733" dirty="0" smtClean="0"/>
              <a:t>Neighboring tags show </a:t>
            </a:r>
          </a:p>
          <a:p>
            <a:pPr algn="ctr"/>
            <a:r>
              <a:rPr lang="en-US" sz="3733" dirty="0" smtClean="0"/>
              <a:t>reverse phase pattern</a:t>
            </a:r>
            <a:endParaRPr lang="en-US" sz="3733" dirty="0"/>
          </a:p>
        </p:txBody>
      </p:sp>
    </p:spTree>
    <p:extLst>
      <p:ext uri="{BB962C8B-B14F-4D97-AF65-F5344CB8AC3E}">
        <p14:creationId xmlns:p14="http://schemas.microsoft.com/office/powerpoint/2010/main" val="192920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Why does it happen ?</a:t>
            </a:r>
          </a:p>
        </p:txBody>
      </p:sp>
      <p:sp>
        <p:nvSpPr>
          <p:cNvPr id="4" name="Slide Number Placeholder 3"/>
          <p:cNvSpPr>
            <a:spLocks noGrp="1"/>
          </p:cNvSpPr>
          <p:nvPr>
            <p:ph type="sldNum" sz="quarter" idx="12"/>
          </p:nvPr>
        </p:nvSpPr>
        <p:spPr/>
        <p:txBody>
          <a:bodyPr/>
          <a:lstStyle/>
          <a:p>
            <a:fld id="{088FEC65-D79E-4DCE-A549-ACBEE94ABE9E}" type="slidenum">
              <a:rPr lang="en-US" smtClean="0"/>
              <a:t>24</a:t>
            </a:fld>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802907" y="2779776"/>
            <a:ext cx="7293595" cy="3401568"/>
          </a:xfrm>
          <a:prstGeom prst="rect">
            <a:avLst/>
          </a:prstGeom>
        </p:spPr>
      </p:pic>
      <p:sp>
        <p:nvSpPr>
          <p:cNvPr id="6" name="Oval 5"/>
          <p:cNvSpPr/>
          <p:nvPr/>
        </p:nvSpPr>
        <p:spPr>
          <a:xfrm>
            <a:off x="5449704" y="2372868"/>
            <a:ext cx="932688" cy="7406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3562" y="1435507"/>
            <a:ext cx="7750776" cy="1241237"/>
          </a:xfrm>
          <a:prstGeom prst="rect">
            <a:avLst/>
          </a:prstGeom>
          <a:noFill/>
        </p:spPr>
        <p:txBody>
          <a:bodyPr wrap="none" rtlCol="0">
            <a:spAutoFit/>
          </a:bodyPr>
          <a:lstStyle/>
          <a:p>
            <a:pPr algn="ctr"/>
            <a:r>
              <a:rPr lang="en-US" sz="3733" dirty="0" smtClean="0"/>
              <a:t>Coupled mutual impedance has </a:t>
            </a:r>
          </a:p>
          <a:p>
            <a:pPr algn="ctr"/>
            <a:r>
              <a:rPr lang="en-US" sz="3733" i="1" dirty="0" smtClean="0"/>
              <a:t>reverse impact in back-scattered phase</a:t>
            </a:r>
          </a:p>
        </p:txBody>
      </p:sp>
      <p:sp>
        <p:nvSpPr>
          <p:cNvPr id="9" name="Curved Right Arrow 8"/>
          <p:cNvSpPr/>
          <p:nvPr/>
        </p:nvSpPr>
        <p:spPr>
          <a:xfrm rot="5400000">
            <a:off x="5149440" y="2398165"/>
            <a:ext cx="966407" cy="1828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54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Multi </a:t>
            </a:r>
            <a:r>
              <a:rPr lang="en-US" sz="5400" dirty="0"/>
              <a:t>tag tracking algorithm sketch</a:t>
            </a:r>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267712" y="1544666"/>
            <a:ext cx="5212080" cy="5295046"/>
          </a:xfrm>
        </p:spPr>
      </p:pic>
      <p:sp>
        <p:nvSpPr>
          <p:cNvPr id="4" name="Slide Number Placeholder 3"/>
          <p:cNvSpPr>
            <a:spLocks noGrp="1"/>
          </p:cNvSpPr>
          <p:nvPr>
            <p:ph type="sldNum" sz="quarter" idx="12"/>
          </p:nvPr>
        </p:nvSpPr>
        <p:spPr/>
        <p:txBody>
          <a:bodyPr/>
          <a:lstStyle/>
          <a:p>
            <a:fld id="{088FEC65-D79E-4DCE-A549-ACBEE94ABE9E}" type="slidenum">
              <a:rPr lang="en-US" smtClean="0"/>
              <a:t>25</a:t>
            </a:fld>
            <a:endParaRPr lang="en-US"/>
          </a:p>
        </p:txBody>
      </p:sp>
      <p:sp>
        <p:nvSpPr>
          <p:cNvPr id="6" name="TextBox 5"/>
          <p:cNvSpPr txBox="1"/>
          <p:nvPr/>
        </p:nvSpPr>
        <p:spPr>
          <a:xfrm>
            <a:off x="8156449" y="3290500"/>
            <a:ext cx="384048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Apply joint </a:t>
            </a:r>
          </a:p>
          <a:p>
            <a:pPr algn="ctr"/>
            <a:r>
              <a:rPr lang="en-US" sz="4400" dirty="0" smtClean="0"/>
              <a:t>DTW matching</a:t>
            </a:r>
          </a:p>
        </p:txBody>
      </p:sp>
      <p:cxnSp>
        <p:nvCxnSpPr>
          <p:cNvPr id="8" name="Straight Arrow Connector 7"/>
          <p:cNvCxnSpPr/>
          <p:nvPr/>
        </p:nvCxnSpPr>
        <p:spPr>
          <a:xfrm flipH="1" flipV="1">
            <a:off x="4389120" y="2670048"/>
            <a:ext cx="3767330" cy="11521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51376" y="4096512"/>
            <a:ext cx="4005073" cy="91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151379" y="4442645"/>
            <a:ext cx="4005070" cy="11543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94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26</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Key Idea and Reasoning</a:t>
            </a:r>
            <a:endParaRPr lang="en-US" sz="4800" dirty="0"/>
          </a:p>
        </p:txBody>
      </p:sp>
      <p:sp>
        <p:nvSpPr>
          <p:cNvPr id="6" name="TextBox 5"/>
          <p:cNvSpPr txBox="1"/>
          <p:nvPr/>
        </p:nvSpPr>
        <p:spPr>
          <a:xfrm>
            <a:off x="1846730" y="2034986"/>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Touch and Single </a:t>
            </a:r>
            <a:r>
              <a:rPr lang="en-US" sz="4800" smtClean="0"/>
              <a:t>Tag Tracking</a:t>
            </a:r>
            <a:endParaRPr lang="en-US" sz="4800" dirty="0"/>
          </a:p>
        </p:txBody>
      </p:sp>
      <p:sp>
        <p:nvSpPr>
          <p:cNvPr id="7" name="TextBox 6"/>
          <p:cNvSpPr txBox="1"/>
          <p:nvPr/>
        </p:nvSpPr>
        <p:spPr>
          <a:xfrm>
            <a:off x="1824319" y="331693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Tracking within Multiple Tags</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smtClean="0"/>
              <a:t>Evaluation</a:t>
            </a:r>
            <a:endParaRPr lang="en-US" sz="4800" dirty="0"/>
          </a:p>
        </p:txBody>
      </p:sp>
      <p:sp>
        <p:nvSpPr>
          <p:cNvPr id="2" name="TextBox 1"/>
          <p:cNvSpPr txBox="1"/>
          <p:nvPr/>
        </p:nvSpPr>
        <p:spPr>
          <a:xfrm>
            <a:off x="1855694" y="757520"/>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1" name="TextBox 10"/>
          <p:cNvSpPr txBox="1"/>
          <p:nvPr/>
        </p:nvSpPr>
        <p:spPr>
          <a:xfrm>
            <a:off x="1846730" y="2039468"/>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824319" y="3307969"/>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716294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Experimental Setup</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27</a:t>
            </a:fld>
            <a:endParaRPr lang="en-US"/>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27371" y="1554480"/>
            <a:ext cx="3847087" cy="5143500"/>
          </a:xfrm>
          <a:prstGeom prst="rect">
            <a:avLst/>
          </a:prstGeom>
        </p:spPr>
      </p:pic>
      <p:sp>
        <p:nvSpPr>
          <p:cNvPr id="6" name="Left Arrow 5"/>
          <p:cNvSpPr/>
          <p:nvPr/>
        </p:nvSpPr>
        <p:spPr>
          <a:xfrm>
            <a:off x="4602761" y="2271452"/>
            <a:ext cx="2306782"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Left Arrow 6"/>
          <p:cNvSpPr/>
          <p:nvPr/>
        </p:nvSpPr>
        <p:spPr>
          <a:xfrm>
            <a:off x="4665102" y="3310543"/>
            <a:ext cx="2306782"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Left Arrow 7"/>
          <p:cNvSpPr/>
          <p:nvPr/>
        </p:nvSpPr>
        <p:spPr>
          <a:xfrm>
            <a:off x="4877678" y="4422372"/>
            <a:ext cx="2125373" cy="1039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Left Arrow 8"/>
          <p:cNvSpPr/>
          <p:nvPr/>
        </p:nvSpPr>
        <p:spPr>
          <a:xfrm>
            <a:off x="5230972" y="5180907"/>
            <a:ext cx="1761691" cy="114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Left Arrow 9"/>
          <p:cNvSpPr/>
          <p:nvPr/>
        </p:nvSpPr>
        <p:spPr>
          <a:xfrm>
            <a:off x="5542701" y="6178437"/>
            <a:ext cx="1460350" cy="1142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TextBox 10"/>
          <p:cNvSpPr txBox="1"/>
          <p:nvPr/>
        </p:nvSpPr>
        <p:spPr>
          <a:xfrm>
            <a:off x="7231656" y="2136368"/>
            <a:ext cx="1783822" cy="707886"/>
          </a:xfrm>
          <a:prstGeom prst="rect">
            <a:avLst/>
          </a:prstGeom>
          <a:noFill/>
          <a:ln w="6350">
            <a:solidFill>
              <a:schemeClr val="tx1"/>
            </a:solidFill>
          </a:ln>
        </p:spPr>
        <p:txBody>
          <a:bodyPr wrap="none" rtlCol="0">
            <a:spAutoFit/>
          </a:bodyPr>
          <a:lstStyle/>
          <a:p>
            <a:r>
              <a:rPr lang="en-US" sz="4000" dirty="0"/>
              <a:t>Camera</a:t>
            </a:r>
          </a:p>
        </p:txBody>
      </p:sp>
      <p:sp>
        <p:nvSpPr>
          <p:cNvPr id="12" name="TextBox 11"/>
          <p:cNvSpPr txBox="1"/>
          <p:nvPr/>
        </p:nvSpPr>
        <p:spPr>
          <a:xfrm>
            <a:off x="7242043" y="3144288"/>
            <a:ext cx="1957652" cy="707886"/>
          </a:xfrm>
          <a:prstGeom prst="rect">
            <a:avLst/>
          </a:prstGeom>
          <a:noFill/>
          <a:ln w="6350">
            <a:solidFill>
              <a:schemeClr val="tx1"/>
            </a:solidFill>
          </a:ln>
        </p:spPr>
        <p:txBody>
          <a:bodyPr wrap="none" rtlCol="0">
            <a:spAutoFit/>
          </a:bodyPr>
          <a:lstStyle/>
          <a:p>
            <a:r>
              <a:rPr lang="en-US" sz="4000" dirty="0"/>
              <a:t>RFID Tag</a:t>
            </a:r>
          </a:p>
        </p:txBody>
      </p:sp>
      <p:sp>
        <p:nvSpPr>
          <p:cNvPr id="13" name="TextBox 12"/>
          <p:cNvSpPr txBox="1"/>
          <p:nvPr/>
        </p:nvSpPr>
        <p:spPr>
          <a:xfrm>
            <a:off x="7242046" y="4245718"/>
            <a:ext cx="1951047" cy="707886"/>
          </a:xfrm>
          <a:prstGeom prst="rect">
            <a:avLst/>
          </a:prstGeom>
          <a:noFill/>
          <a:ln w="6350">
            <a:solidFill>
              <a:schemeClr val="tx1"/>
            </a:solidFill>
          </a:ln>
        </p:spPr>
        <p:txBody>
          <a:bodyPr wrap="none" rtlCol="0">
            <a:spAutoFit/>
          </a:bodyPr>
          <a:lstStyle/>
          <a:p>
            <a:r>
              <a:rPr lang="en-US" sz="4000" dirty="0"/>
              <a:t>Antenna</a:t>
            </a:r>
          </a:p>
        </p:txBody>
      </p:sp>
      <p:sp>
        <p:nvSpPr>
          <p:cNvPr id="14" name="TextBox 13"/>
          <p:cNvSpPr txBox="1"/>
          <p:nvPr/>
        </p:nvSpPr>
        <p:spPr>
          <a:xfrm>
            <a:off x="7252437" y="5045818"/>
            <a:ext cx="1658724" cy="707886"/>
          </a:xfrm>
          <a:prstGeom prst="rect">
            <a:avLst/>
          </a:prstGeom>
          <a:noFill/>
          <a:ln w="6350">
            <a:solidFill>
              <a:schemeClr val="tx1"/>
            </a:solidFill>
          </a:ln>
        </p:spPr>
        <p:txBody>
          <a:bodyPr wrap="none" rtlCol="0">
            <a:spAutoFit/>
          </a:bodyPr>
          <a:lstStyle/>
          <a:p>
            <a:r>
              <a:rPr lang="en-US" sz="4000" dirty="0"/>
              <a:t>Reader</a:t>
            </a:r>
          </a:p>
        </p:txBody>
      </p:sp>
      <p:sp>
        <p:nvSpPr>
          <p:cNvPr id="15" name="TextBox 14"/>
          <p:cNvSpPr txBox="1"/>
          <p:nvPr/>
        </p:nvSpPr>
        <p:spPr>
          <a:xfrm>
            <a:off x="7262827" y="6001778"/>
            <a:ext cx="4254242" cy="707886"/>
          </a:xfrm>
          <a:prstGeom prst="rect">
            <a:avLst/>
          </a:prstGeom>
          <a:noFill/>
          <a:ln w="6350">
            <a:solidFill>
              <a:schemeClr val="tx1"/>
            </a:solidFill>
          </a:ln>
        </p:spPr>
        <p:txBody>
          <a:bodyPr wrap="none" rtlCol="0">
            <a:spAutoFit/>
          </a:bodyPr>
          <a:lstStyle/>
          <a:p>
            <a:r>
              <a:rPr lang="en-US" sz="4000" dirty="0"/>
              <a:t>Laptop (Processing)</a:t>
            </a:r>
          </a:p>
        </p:txBody>
      </p:sp>
    </p:spTree>
    <p:extLst>
      <p:ext uri="{BB962C8B-B14F-4D97-AF65-F5344CB8AC3E}">
        <p14:creationId xmlns:p14="http://schemas.microsoft.com/office/powerpoint/2010/main" val="5435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Single Tag Tracking Accuracy</a:t>
            </a:r>
            <a:endParaRPr lang="en-US" sz="5400"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847087" y="1624785"/>
            <a:ext cx="6431290" cy="5096693"/>
          </a:xfrm>
        </p:spPr>
      </p:pic>
      <p:sp>
        <p:nvSpPr>
          <p:cNvPr id="4" name="Slide Number Placeholder 3"/>
          <p:cNvSpPr>
            <a:spLocks noGrp="1"/>
          </p:cNvSpPr>
          <p:nvPr>
            <p:ph type="sldNum" sz="quarter" idx="12"/>
          </p:nvPr>
        </p:nvSpPr>
        <p:spPr/>
        <p:txBody>
          <a:bodyPr/>
          <a:lstStyle/>
          <a:p>
            <a:fld id="{088FEC65-D79E-4DCE-A549-ACBEE94ABE9E}" type="slidenum">
              <a:rPr lang="en-US" smtClean="0"/>
              <a:t>28</a:t>
            </a:fld>
            <a:endParaRPr lang="en-US"/>
          </a:p>
        </p:txBody>
      </p:sp>
      <p:sp>
        <p:nvSpPr>
          <p:cNvPr id="6" name="TextBox 5"/>
          <p:cNvSpPr txBox="1"/>
          <p:nvPr/>
        </p:nvSpPr>
        <p:spPr>
          <a:xfrm>
            <a:off x="8156449" y="3290500"/>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Error ~10 mm</a:t>
            </a:r>
          </a:p>
        </p:txBody>
      </p:sp>
      <p:cxnSp>
        <p:nvCxnSpPr>
          <p:cNvPr id="8" name="Straight Connector 7"/>
          <p:cNvCxnSpPr/>
          <p:nvPr/>
        </p:nvCxnSpPr>
        <p:spPr>
          <a:xfrm>
            <a:off x="2743200" y="2615184"/>
            <a:ext cx="2615184" cy="3657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358384" y="2651760"/>
            <a:ext cx="0" cy="2999232"/>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Multi Tag Tracking Accuracy</a:t>
            </a:r>
            <a:endParaRPr lang="en-US" sz="5400"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938528" y="1580258"/>
            <a:ext cx="6528816" cy="4978354"/>
          </a:xfrm>
        </p:spPr>
      </p:pic>
      <p:sp>
        <p:nvSpPr>
          <p:cNvPr id="4" name="Slide Number Placeholder 3"/>
          <p:cNvSpPr>
            <a:spLocks noGrp="1"/>
          </p:cNvSpPr>
          <p:nvPr>
            <p:ph type="sldNum" sz="quarter" idx="12"/>
          </p:nvPr>
        </p:nvSpPr>
        <p:spPr/>
        <p:txBody>
          <a:bodyPr/>
          <a:lstStyle/>
          <a:p>
            <a:fld id="{088FEC65-D79E-4DCE-A549-ACBEE94ABE9E}" type="slidenum">
              <a:rPr lang="en-US" smtClean="0"/>
              <a:t>29</a:t>
            </a:fld>
            <a:endParaRPr lang="en-US"/>
          </a:p>
        </p:txBody>
      </p:sp>
      <p:cxnSp>
        <p:nvCxnSpPr>
          <p:cNvPr id="7" name="Straight Connector 6"/>
          <p:cNvCxnSpPr/>
          <p:nvPr/>
        </p:nvCxnSpPr>
        <p:spPr>
          <a:xfrm>
            <a:off x="2889504" y="2505456"/>
            <a:ext cx="24688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358384" y="2505456"/>
            <a:ext cx="0" cy="314553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29601" y="3290500"/>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Error ~18 mm</a:t>
            </a:r>
          </a:p>
        </p:txBody>
      </p:sp>
    </p:spTree>
    <p:extLst>
      <p:ext uri="{BB962C8B-B14F-4D97-AF65-F5344CB8AC3E}">
        <p14:creationId xmlns:p14="http://schemas.microsoft.com/office/powerpoint/2010/main" val="165496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Smart</a:t>
            </a:r>
            <a:r>
              <a:rPr lang="en-US" sz="5400" dirty="0" smtClean="0"/>
              <a:t> Spaces</a:t>
            </a:r>
            <a:endParaRPr lang="en-US" sz="54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00304" y="2301018"/>
            <a:ext cx="3876310" cy="3112230"/>
          </a:xfrm>
        </p:spPr>
      </p:pic>
      <p:sp>
        <p:nvSpPr>
          <p:cNvPr id="4" name="Slide Number Placeholder 3"/>
          <p:cNvSpPr>
            <a:spLocks noGrp="1"/>
          </p:cNvSpPr>
          <p:nvPr>
            <p:ph type="sldNum" sz="quarter" idx="12"/>
          </p:nvPr>
        </p:nvSpPr>
        <p:spPr/>
        <p:txBody>
          <a:bodyPr/>
          <a:lstStyle/>
          <a:p>
            <a:fld id="{088FEC65-D79E-4DCE-A549-ACBEE94ABE9E}" type="slidenum">
              <a:rPr lang="en-US" smtClean="0"/>
              <a:t>3</a:t>
            </a:fld>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28948" y="2301018"/>
            <a:ext cx="3281846" cy="3313176"/>
          </a:xfrm>
          <a:prstGeom prst="rect">
            <a:avLst/>
          </a:prstGeom>
        </p:spPr>
      </p:pic>
      <p:sp>
        <p:nvSpPr>
          <p:cNvPr id="8" name="TextBox 7"/>
          <p:cNvSpPr txBox="1"/>
          <p:nvPr/>
        </p:nvSpPr>
        <p:spPr>
          <a:xfrm>
            <a:off x="400304" y="5892585"/>
            <a:ext cx="3659684" cy="646331"/>
          </a:xfrm>
          <a:prstGeom prst="rect">
            <a:avLst/>
          </a:prstGeom>
          <a:noFill/>
        </p:spPr>
        <p:txBody>
          <a:bodyPr wrap="square" rtlCol="0">
            <a:spAutoFit/>
          </a:bodyPr>
          <a:lstStyle/>
          <a:p>
            <a:pPr algn="ctr"/>
            <a:r>
              <a:rPr lang="en-US" sz="3600" dirty="0" smtClean="0"/>
              <a:t>Smart Hospitals</a:t>
            </a:r>
            <a:endParaRPr lang="en-US" sz="3600" dirty="0"/>
          </a:p>
        </p:txBody>
      </p:sp>
      <p:sp>
        <p:nvSpPr>
          <p:cNvPr id="9" name="TextBox 8"/>
          <p:cNvSpPr txBox="1"/>
          <p:nvPr/>
        </p:nvSpPr>
        <p:spPr>
          <a:xfrm>
            <a:off x="4502912" y="5898681"/>
            <a:ext cx="3659684" cy="646331"/>
          </a:xfrm>
          <a:prstGeom prst="rect">
            <a:avLst/>
          </a:prstGeom>
          <a:noFill/>
        </p:spPr>
        <p:txBody>
          <a:bodyPr wrap="square" rtlCol="0">
            <a:spAutoFit/>
          </a:bodyPr>
          <a:lstStyle/>
          <a:p>
            <a:pPr algn="ctr"/>
            <a:r>
              <a:rPr lang="en-US" sz="3600" dirty="0" smtClean="0"/>
              <a:t>Smart Offices</a:t>
            </a:r>
            <a:endParaRPr lang="en-US" sz="3600" dirty="0"/>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27346" y="2968717"/>
            <a:ext cx="4201230" cy="1904625"/>
          </a:xfrm>
          <a:prstGeom prst="rect">
            <a:avLst/>
          </a:prstGeom>
        </p:spPr>
      </p:pic>
      <p:sp>
        <p:nvSpPr>
          <p:cNvPr id="11" name="TextBox 10"/>
          <p:cNvSpPr txBox="1"/>
          <p:nvPr/>
        </p:nvSpPr>
        <p:spPr>
          <a:xfrm>
            <a:off x="8184896" y="5849913"/>
            <a:ext cx="3659684" cy="646331"/>
          </a:xfrm>
          <a:prstGeom prst="rect">
            <a:avLst/>
          </a:prstGeom>
          <a:noFill/>
        </p:spPr>
        <p:txBody>
          <a:bodyPr wrap="square" rtlCol="0">
            <a:spAutoFit/>
          </a:bodyPr>
          <a:lstStyle/>
          <a:p>
            <a:pPr algn="ctr"/>
            <a:r>
              <a:rPr lang="en-US" sz="3600" dirty="0" smtClean="0"/>
              <a:t>Smart Retail</a:t>
            </a:r>
            <a:endParaRPr lang="en-US" sz="3600" dirty="0"/>
          </a:p>
        </p:txBody>
      </p:sp>
    </p:spTree>
    <p:extLst>
      <p:ext uri="{BB962C8B-B14F-4D97-AF65-F5344CB8AC3E}">
        <p14:creationId xmlns:p14="http://schemas.microsoft.com/office/powerpoint/2010/main" val="81198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Custom Tag Tracking Accuracy</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30</a:t>
            </a:fld>
            <a:endParaRPr lang="en-US"/>
          </a:p>
        </p:txBody>
      </p:sp>
      <p:pic>
        <p:nvPicPr>
          <p:cNvPr id="8" name="Content Placeholder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21633" y="3435018"/>
            <a:ext cx="1251002" cy="1288365"/>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639922" y="1988429"/>
            <a:ext cx="1212942" cy="1369571"/>
          </a:xfrm>
          <a:prstGeom prst="rect">
            <a:avLst/>
          </a:prstGeom>
        </p:spPr>
      </p:pic>
      <p:pic>
        <p:nvPicPr>
          <p:cNvPr id="10" name="Picture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48481" y="4831506"/>
            <a:ext cx="1349885" cy="1288001"/>
          </a:xfrm>
          <a:prstGeom prst="rect">
            <a:avLst/>
          </a:prstGeom>
        </p:spPr>
      </p:pic>
      <p:sp>
        <p:nvSpPr>
          <p:cNvPr id="11" name="TextBox 10"/>
          <p:cNvSpPr txBox="1"/>
          <p:nvPr/>
        </p:nvSpPr>
        <p:spPr>
          <a:xfrm>
            <a:off x="950838" y="6201395"/>
            <a:ext cx="2524665" cy="646331"/>
          </a:xfrm>
          <a:prstGeom prst="rect">
            <a:avLst/>
          </a:prstGeom>
          <a:noFill/>
        </p:spPr>
        <p:txBody>
          <a:bodyPr wrap="none" rtlCol="0">
            <a:spAutoFit/>
          </a:bodyPr>
          <a:lstStyle/>
          <a:p>
            <a:r>
              <a:rPr lang="en-US" sz="3600" smtClean="0"/>
              <a:t>Custom </a:t>
            </a:r>
            <a:r>
              <a:rPr lang="en-US" sz="3600" dirty="0" smtClean="0"/>
              <a:t>Tags</a:t>
            </a:r>
            <a:endParaRPr lang="en-US" sz="36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9936" y="1962191"/>
            <a:ext cx="5922264" cy="4576726"/>
          </a:xfrm>
          <a:prstGeom prst="rect">
            <a:avLst/>
          </a:prstGeom>
        </p:spPr>
      </p:pic>
      <p:cxnSp>
        <p:nvCxnSpPr>
          <p:cNvPr id="13" name="Straight Connector 12"/>
          <p:cNvCxnSpPr/>
          <p:nvPr/>
        </p:nvCxnSpPr>
        <p:spPr>
          <a:xfrm>
            <a:off x="5010912" y="2834640"/>
            <a:ext cx="24688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479792" y="2834640"/>
            <a:ext cx="0" cy="2852928"/>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61960" y="3071271"/>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Error ~10 mm</a:t>
            </a:r>
          </a:p>
        </p:txBody>
      </p:sp>
    </p:spTree>
    <p:extLst>
      <p:ext uri="{BB962C8B-B14F-4D97-AF65-F5344CB8AC3E}">
        <p14:creationId xmlns:p14="http://schemas.microsoft.com/office/powerpoint/2010/main" val="85071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Related Works</a:t>
            </a:r>
            <a:endParaRPr lang="en-US" sz="5400" dirty="0"/>
          </a:p>
        </p:txBody>
      </p:sp>
      <p:sp>
        <p:nvSpPr>
          <p:cNvPr id="3" name="Content Placeholder 2"/>
          <p:cNvSpPr>
            <a:spLocks noGrp="1"/>
          </p:cNvSpPr>
          <p:nvPr>
            <p:ph idx="1"/>
          </p:nvPr>
        </p:nvSpPr>
        <p:spPr>
          <a:xfrm>
            <a:off x="838199" y="1825624"/>
            <a:ext cx="10806953" cy="4373469"/>
          </a:xfrm>
        </p:spPr>
        <p:txBody>
          <a:bodyPr>
            <a:normAutofit fontScale="92500"/>
          </a:bodyPr>
          <a:lstStyle/>
          <a:p>
            <a:r>
              <a:rPr lang="en-US" sz="3900" dirty="0" smtClean="0"/>
              <a:t>RFID based gesture recognition </a:t>
            </a:r>
            <a:r>
              <a:rPr lang="mr-IN" sz="3900" dirty="0" smtClean="0"/>
              <a:t>–</a:t>
            </a:r>
            <a:r>
              <a:rPr lang="en-US" sz="3900" dirty="0"/>
              <a:t> </a:t>
            </a:r>
            <a:r>
              <a:rPr lang="en-US" sz="3900" dirty="0" smtClean="0"/>
              <a:t>Data-driven learning</a:t>
            </a:r>
          </a:p>
          <a:p>
            <a:pPr lvl="1"/>
            <a:r>
              <a:rPr lang="en-US" sz="2600" dirty="0" err="1" smtClean="0">
                <a:solidFill>
                  <a:srgbClr val="FF0000"/>
                </a:solidFill>
              </a:rPr>
              <a:t>ShopMiner</a:t>
            </a:r>
            <a:r>
              <a:rPr lang="en-US" sz="2600" dirty="0" smtClean="0">
                <a:solidFill>
                  <a:srgbClr val="FF0000"/>
                </a:solidFill>
              </a:rPr>
              <a:t> </a:t>
            </a:r>
            <a:r>
              <a:rPr lang="en-US" sz="2600" dirty="0" smtClean="0"/>
              <a:t>(</a:t>
            </a:r>
            <a:r>
              <a:rPr lang="en-US" sz="2600" dirty="0" err="1" smtClean="0"/>
              <a:t>SenSys</a:t>
            </a:r>
            <a:r>
              <a:rPr lang="en-US" sz="2600" dirty="0" smtClean="0"/>
              <a:t> ‘15), </a:t>
            </a:r>
            <a:r>
              <a:rPr lang="en-US" sz="2600" dirty="0" smtClean="0">
                <a:solidFill>
                  <a:srgbClr val="FF0000"/>
                </a:solidFill>
              </a:rPr>
              <a:t>FEMO</a:t>
            </a:r>
            <a:r>
              <a:rPr lang="en-US" sz="2600" dirty="0" smtClean="0"/>
              <a:t> (</a:t>
            </a:r>
            <a:r>
              <a:rPr lang="en-US" sz="2600" dirty="0" err="1" smtClean="0"/>
              <a:t>SenSys</a:t>
            </a:r>
            <a:r>
              <a:rPr lang="en-US" sz="2600" dirty="0" smtClean="0"/>
              <a:t> ‘15), </a:t>
            </a:r>
            <a:r>
              <a:rPr lang="en-US" sz="2600" dirty="0" smtClean="0">
                <a:solidFill>
                  <a:srgbClr val="FF0000"/>
                </a:solidFill>
              </a:rPr>
              <a:t>CBID</a:t>
            </a:r>
            <a:r>
              <a:rPr lang="en-US" sz="2600" dirty="0" smtClean="0"/>
              <a:t> (</a:t>
            </a:r>
            <a:r>
              <a:rPr lang="en-US" sz="2600" dirty="0" err="1" smtClean="0"/>
              <a:t>ToN</a:t>
            </a:r>
            <a:r>
              <a:rPr lang="en-US" sz="2600" dirty="0" smtClean="0"/>
              <a:t> ‘16) </a:t>
            </a:r>
            <a:r>
              <a:rPr lang="mr-IN" sz="2600" dirty="0" smtClean="0"/>
              <a:t>…</a:t>
            </a:r>
            <a:endParaRPr lang="en-US" sz="2600" dirty="0" smtClean="0"/>
          </a:p>
          <a:p>
            <a:pPr lvl="1"/>
            <a:endParaRPr lang="en-US" sz="3200" dirty="0" smtClean="0"/>
          </a:p>
          <a:p>
            <a:r>
              <a:rPr lang="en-US" sz="3900" dirty="0" smtClean="0"/>
              <a:t>RFID tag tracking </a:t>
            </a:r>
            <a:r>
              <a:rPr lang="mr-IN" sz="3900" dirty="0" smtClean="0"/>
              <a:t>–</a:t>
            </a:r>
            <a:r>
              <a:rPr lang="en-US" sz="3900" dirty="0" smtClean="0"/>
              <a:t> Tracks tag movement</a:t>
            </a:r>
          </a:p>
          <a:p>
            <a:pPr lvl="1"/>
            <a:r>
              <a:rPr lang="en-US" sz="2600" dirty="0" smtClean="0">
                <a:solidFill>
                  <a:srgbClr val="FF0000"/>
                </a:solidFill>
              </a:rPr>
              <a:t>RF-</a:t>
            </a:r>
            <a:r>
              <a:rPr lang="en-US" sz="2600" dirty="0" err="1" smtClean="0">
                <a:solidFill>
                  <a:srgbClr val="FF0000"/>
                </a:solidFill>
              </a:rPr>
              <a:t>IDraw</a:t>
            </a:r>
            <a:r>
              <a:rPr lang="en-US" sz="2600" dirty="0" smtClean="0">
                <a:solidFill>
                  <a:srgbClr val="FF0000"/>
                </a:solidFill>
              </a:rPr>
              <a:t> </a:t>
            </a:r>
            <a:r>
              <a:rPr lang="en-US" sz="2600" dirty="0" smtClean="0"/>
              <a:t>(SIGCOMM ‘14), </a:t>
            </a:r>
            <a:r>
              <a:rPr lang="en-US" sz="2600" dirty="0" err="1" smtClean="0">
                <a:solidFill>
                  <a:srgbClr val="FF0000"/>
                </a:solidFill>
              </a:rPr>
              <a:t>Tagyro</a:t>
            </a:r>
            <a:r>
              <a:rPr lang="en-US" sz="2600" dirty="0" smtClean="0">
                <a:solidFill>
                  <a:srgbClr val="FF0000"/>
                </a:solidFill>
              </a:rPr>
              <a:t> </a:t>
            </a:r>
            <a:r>
              <a:rPr lang="en-US" sz="2600" dirty="0" smtClean="0"/>
              <a:t>(</a:t>
            </a:r>
            <a:r>
              <a:rPr lang="en-US" sz="2600" dirty="0" err="1" smtClean="0"/>
              <a:t>Mobicom</a:t>
            </a:r>
            <a:r>
              <a:rPr lang="en-US" sz="2600" dirty="0" smtClean="0"/>
              <a:t> ‘16), </a:t>
            </a:r>
            <a:r>
              <a:rPr lang="en-US" sz="2600" dirty="0" err="1" smtClean="0">
                <a:solidFill>
                  <a:srgbClr val="FF0000"/>
                </a:solidFill>
              </a:rPr>
              <a:t>PolarDraw</a:t>
            </a:r>
            <a:r>
              <a:rPr lang="en-US" sz="2600" dirty="0" smtClean="0">
                <a:solidFill>
                  <a:srgbClr val="FF0000"/>
                </a:solidFill>
              </a:rPr>
              <a:t> </a:t>
            </a:r>
            <a:r>
              <a:rPr lang="en-US" sz="2600" dirty="0" smtClean="0"/>
              <a:t>(</a:t>
            </a:r>
            <a:r>
              <a:rPr lang="en-US" sz="2600" dirty="0" err="1" smtClean="0"/>
              <a:t>CoNext</a:t>
            </a:r>
            <a:r>
              <a:rPr lang="en-US" sz="2600" dirty="0" smtClean="0"/>
              <a:t> ‘16) </a:t>
            </a:r>
            <a:r>
              <a:rPr lang="mr-IN" sz="2600" dirty="0" smtClean="0"/>
              <a:t>…</a:t>
            </a:r>
            <a:endParaRPr lang="en-US" sz="2600" dirty="0" smtClean="0"/>
          </a:p>
          <a:p>
            <a:pPr lvl="1"/>
            <a:endParaRPr lang="en-US" sz="3200" dirty="0"/>
          </a:p>
          <a:p>
            <a:r>
              <a:rPr lang="en-US" sz="3900" dirty="0" smtClean="0"/>
              <a:t>RFID based UI (Closest) </a:t>
            </a:r>
            <a:r>
              <a:rPr lang="mr-IN" sz="3900" dirty="0" smtClean="0"/>
              <a:t>–</a:t>
            </a:r>
            <a:r>
              <a:rPr lang="en-US" sz="3900" dirty="0" smtClean="0"/>
              <a:t> ML on a fixed set of gestures</a:t>
            </a:r>
          </a:p>
          <a:p>
            <a:pPr lvl="1"/>
            <a:r>
              <a:rPr lang="en-US" sz="2600" dirty="0" err="1" smtClean="0">
                <a:solidFill>
                  <a:srgbClr val="FF0000"/>
                </a:solidFill>
              </a:rPr>
              <a:t>PaperID</a:t>
            </a:r>
            <a:r>
              <a:rPr lang="en-US" sz="2600" dirty="0" smtClean="0">
                <a:solidFill>
                  <a:srgbClr val="FF0000"/>
                </a:solidFill>
              </a:rPr>
              <a:t> </a:t>
            </a:r>
            <a:r>
              <a:rPr lang="en-US" sz="2600" dirty="0" smtClean="0"/>
              <a:t>(CHI 2015), </a:t>
            </a:r>
            <a:r>
              <a:rPr lang="en-US" sz="2600" dirty="0" err="1" smtClean="0">
                <a:solidFill>
                  <a:srgbClr val="FF0000"/>
                </a:solidFill>
              </a:rPr>
              <a:t>IDSense</a:t>
            </a:r>
            <a:r>
              <a:rPr lang="en-US" sz="2600" dirty="0" smtClean="0"/>
              <a:t>  (CHI 2016) </a:t>
            </a:r>
            <a:r>
              <a:rPr lang="mr-IN" sz="2600" dirty="0" smtClean="0"/>
              <a:t>…</a:t>
            </a:r>
            <a:endParaRPr lang="en-US" sz="2600" dirty="0" smtClean="0"/>
          </a:p>
          <a:p>
            <a:pPr lvl="1"/>
            <a:endParaRPr lang="en-US" dirty="0" smtClean="0"/>
          </a:p>
        </p:txBody>
      </p:sp>
      <p:sp>
        <p:nvSpPr>
          <p:cNvPr id="4" name="Slide Number Placeholder 3"/>
          <p:cNvSpPr>
            <a:spLocks noGrp="1"/>
          </p:cNvSpPr>
          <p:nvPr>
            <p:ph type="sldNum" sz="quarter" idx="12"/>
          </p:nvPr>
        </p:nvSpPr>
        <p:spPr/>
        <p:txBody>
          <a:bodyPr/>
          <a:lstStyle/>
          <a:p>
            <a:fld id="{088FEC65-D79E-4DCE-A549-ACBEE94ABE9E}" type="slidenum">
              <a:rPr lang="en-US" smtClean="0"/>
              <a:t>31</a:t>
            </a:fld>
            <a:endParaRPr lang="en-US"/>
          </a:p>
        </p:txBody>
      </p:sp>
    </p:spTree>
    <p:extLst>
      <p:ext uri="{BB962C8B-B14F-4D97-AF65-F5344CB8AC3E}">
        <p14:creationId xmlns:p14="http://schemas.microsoft.com/office/powerpoint/2010/main" val="183745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20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20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Future works</a:t>
            </a:r>
            <a:endParaRPr lang="en-US" sz="5400" dirty="0"/>
          </a:p>
        </p:txBody>
      </p:sp>
      <p:sp>
        <p:nvSpPr>
          <p:cNvPr id="3" name="Content Placeholder 2"/>
          <p:cNvSpPr>
            <a:spLocks noGrp="1"/>
          </p:cNvSpPr>
          <p:nvPr>
            <p:ph idx="1"/>
          </p:nvPr>
        </p:nvSpPr>
        <p:spPr/>
        <p:txBody>
          <a:bodyPr>
            <a:normAutofit fontScale="92500" lnSpcReduction="20000"/>
          </a:bodyPr>
          <a:lstStyle/>
          <a:p>
            <a:r>
              <a:rPr lang="en-US" sz="4400" dirty="0" smtClean="0"/>
              <a:t>Multi-touch tracking</a:t>
            </a:r>
          </a:p>
          <a:p>
            <a:endParaRPr lang="en-US" sz="4400" dirty="0" smtClean="0"/>
          </a:p>
          <a:p>
            <a:r>
              <a:rPr lang="en-US" sz="4400" dirty="0" smtClean="0"/>
              <a:t>General 2D </a:t>
            </a:r>
            <a:r>
              <a:rPr lang="en-US" sz="4400" dirty="0" smtClean="0"/>
              <a:t>gesture tracking</a:t>
            </a:r>
          </a:p>
          <a:p>
            <a:endParaRPr lang="en-US" sz="4400" dirty="0" smtClean="0"/>
          </a:p>
          <a:p>
            <a:r>
              <a:rPr lang="en-US" sz="4400" dirty="0" smtClean="0"/>
              <a:t>Tracking in different environment scenarios</a:t>
            </a:r>
          </a:p>
          <a:p>
            <a:endParaRPr lang="en-US" sz="4400" dirty="0" smtClean="0"/>
          </a:p>
          <a:p>
            <a:r>
              <a:rPr lang="en-US" sz="4400" dirty="0" smtClean="0"/>
              <a:t>Building customized tags for other use cases</a:t>
            </a:r>
          </a:p>
          <a:p>
            <a:endParaRPr lang="en-US" sz="3200" dirty="0">
              <a:latin typeface="+mj-lt"/>
            </a:endParaRPr>
          </a:p>
        </p:txBody>
      </p:sp>
      <p:sp>
        <p:nvSpPr>
          <p:cNvPr id="4" name="Slide Number Placeholder 3"/>
          <p:cNvSpPr>
            <a:spLocks noGrp="1"/>
          </p:cNvSpPr>
          <p:nvPr>
            <p:ph type="sldNum" sz="quarter" idx="12"/>
          </p:nvPr>
        </p:nvSpPr>
        <p:spPr/>
        <p:txBody>
          <a:bodyPr/>
          <a:lstStyle/>
          <a:p>
            <a:fld id="{0D522F1B-7C4D-45D9-BBA0-B097EC716052}" type="slidenum">
              <a:rPr lang="en-US" smtClean="0"/>
              <a:t>32</a:t>
            </a:fld>
            <a:endParaRPr lang="en-US"/>
          </a:p>
        </p:txBody>
      </p:sp>
      <p:sp>
        <p:nvSpPr>
          <p:cNvPr id="5" name="TextBox 4"/>
          <p:cNvSpPr txBox="1"/>
          <p:nvPr/>
        </p:nvSpPr>
        <p:spPr>
          <a:xfrm>
            <a:off x="9271591" y="30621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4204207"/>
      </p:ext>
    </p:extLst>
  </p:cSld>
  <p:clrMapOvr>
    <a:masterClrMapping/>
  </p:clrMapOvr>
  <mc:AlternateContent xmlns:mc="http://schemas.openxmlformats.org/markup-compatibility/2006" xmlns:p14="http://schemas.microsoft.com/office/powerpoint/2010/main">
    <mc:Choice Requires="p14">
      <p:transition p14:dur="0" advTm="1541"/>
    </mc:Choice>
    <mc:Fallback xmlns="">
      <p:transition advTm="154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Key takeaways</a:t>
            </a:r>
            <a:endParaRPr lang="en-US" sz="5400" dirty="0"/>
          </a:p>
        </p:txBody>
      </p:sp>
      <p:sp>
        <p:nvSpPr>
          <p:cNvPr id="3" name="Content Placeholder 2"/>
          <p:cNvSpPr>
            <a:spLocks noGrp="1"/>
          </p:cNvSpPr>
          <p:nvPr>
            <p:ph idx="1"/>
          </p:nvPr>
        </p:nvSpPr>
        <p:spPr>
          <a:xfrm>
            <a:off x="838200" y="1825624"/>
            <a:ext cx="10847832" cy="4530729"/>
          </a:xfrm>
        </p:spPr>
        <p:txBody>
          <a:bodyPr>
            <a:normAutofit/>
          </a:bodyPr>
          <a:lstStyle/>
          <a:p>
            <a:r>
              <a:rPr lang="en-US" sz="4400" dirty="0" smtClean="0"/>
              <a:t>Impedance Tracking based Touch Primitive</a:t>
            </a:r>
          </a:p>
          <a:p>
            <a:endParaRPr lang="en-US" sz="4400" dirty="0" smtClean="0"/>
          </a:p>
          <a:p>
            <a:r>
              <a:rPr lang="en-US" sz="4400" dirty="0" smtClean="0"/>
              <a:t>Mutual coupling can be exploited </a:t>
            </a:r>
          </a:p>
          <a:p>
            <a:endParaRPr lang="en-US" sz="4400" dirty="0" smtClean="0"/>
          </a:p>
          <a:p>
            <a:r>
              <a:rPr lang="en-US" sz="4400" dirty="0" smtClean="0"/>
              <a:t>Custom designed tags may enable different applications</a:t>
            </a:r>
          </a:p>
          <a:p>
            <a:endParaRPr lang="en-US" sz="4000" dirty="0">
              <a:latin typeface="+mj-lt"/>
            </a:endParaRPr>
          </a:p>
          <a:p>
            <a:endParaRPr lang="en-US" dirty="0">
              <a:latin typeface="+mj-lt"/>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33</a:t>
            </a:fld>
            <a:endParaRPr lang="en-US"/>
          </a:p>
        </p:txBody>
      </p:sp>
    </p:spTree>
    <p:extLst>
      <p:ext uri="{BB962C8B-B14F-4D97-AF65-F5344CB8AC3E}">
        <p14:creationId xmlns:p14="http://schemas.microsoft.com/office/powerpoint/2010/main" val="505818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51718"/>
            <a:ext cx="9144000" cy="2387600"/>
          </a:xfrm>
        </p:spPr>
        <p:txBody>
          <a:bodyPr>
            <a:normAutofit fontScale="90000"/>
          </a:bodyPr>
          <a:lstStyle/>
          <a:p>
            <a:r>
              <a:rPr lang="en-US" sz="8800" dirty="0" smtClean="0"/>
              <a:t>Thanks! Questions ?</a:t>
            </a:r>
            <a:endParaRPr lang="en-US" sz="8800" dirty="0"/>
          </a:p>
        </p:txBody>
      </p:sp>
      <p:sp>
        <p:nvSpPr>
          <p:cNvPr id="3" name="Subtitle 2"/>
          <p:cNvSpPr>
            <a:spLocks noGrp="1"/>
          </p:cNvSpPr>
          <p:nvPr>
            <p:ph type="subTitle" idx="1"/>
          </p:nvPr>
        </p:nvSpPr>
        <p:spPr>
          <a:xfrm>
            <a:off x="1524000" y="2835559"/>
            <a:ext cx="9144000" cy="1655762"/>
          </a:xfrm>
        </p:spPr>
        <p:txBody>
          <a:bodyPr>
            <a:normAutofit/>
          </a:bodyPr>
          <a:lstStyle/>
          <a:p>
            <a:r>
              <a:rPr lang="en-US" sz="3600" dirty="0" smtClean="0">
                <a:latin typeface="+mj-lt"/>
                <a:hlinkClick r:id="rId3"/>
              </a:rPr>
              <a:t>swadhin@cs.utexas.edu</a:t>
            </a:r>
            <a:endParaRPr lang="en-US" sz="3600" dirty="0" smtClean="0">
              <a:latin typeface="+mj-lt"/>
            </a:endParaRPr>
          </a:p>
        </p:txBody>
      </p:sp>
      <p:sp>
        <p:nvSpPr>
          <p:cNvPr id="4" name="Slide Number Placeholder 3"/>
          <p:cNvSpPr>
            <a:spLocks noGrp="1"/>
          </p:cNvSpPr>
          <p:nvPr>
            <p:ph type="sldNum" sz="quarter" idx="12"/>
          </p:nvPr>
        </p:nvSpPr>
        <p:spPr/>
        <p:txBody>
          <a:bodyPr/>
          <a:lstStyle/>
          <a:p>
            <a:fld id="{0D522F1B-7C4D-45D9-BBA0-B097EC716052}" type="slidenum">
              <a:rPr lang="en-US" smtClean="0"/>
              <a:t>34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37856" y="5405986"/>
            <a:ext cx="3140456" cy="1096564"/>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5296" y="4809744"/>
            <a:ext cx="4474464" cy="2179320"/>
          </a:xfrm>
          <a:prstGeom prst="rect">
            <a:avLst/>
          </a:prstGeom>
        </p:spPr>
      </p:pic>
    </p:spTree>
    <p:extLst>
      <p:ext uri="{BB962C8B-B14F-4D97-AF65-F5344CB8AC3E}">
        <p14:creationId xmlns:p14="http://schemas.microsoft.com/office/powerpoint/2010/main" val="1936461490"/>
      </p:ext>
    </p:extLst>
  </p:cSld>
  <p:clrMapOvr>
    <a:masterClrMapping/>
  </p:clrMapOvr>
  <mc:AlternateContent xmlns:mc="http://schemas.openxmlformats.org/markup-compatibility/2006" xmlns:p14="http://schemas.microsoft.com/office/powerpoint/2010/main">
    <mc:Choice Requires="p14">
      <p:transition p14:dur="0" advTm="85780"/>
    </mc:Choice>
    <mc:Fallback xmlns="">
      <p:transition advTm="8578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Localization </a:t>
            </a:r>
            <a:r>
              <a:rPr lang="en-US" dirty="0" smtClean="0"/>
              <a:t>Error Trade-off</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0435" y="1509304"/>
            <a:ext cx="5993350" cy="4815576"/>
          </a:xfrm>
        </p:spPr>
      </p:pic>
      <p:sp>
        <p:nvSpPr>
          <p:cNvPr id="4" name="Slide Number Placeholder 3"/>
          <p:cNvSpPr>
            <a:spLocks noGrp="1"/>
          </p:cNvSpPr>
          <p:nvPr>
            <p:ph type="sldNum" sz="quarter" idx="12"/>
          </p:nvPr>
        </p:nvSpPr>
        <p:spPr/>
        <p:txBody>
          <a:bodyPr/>
          <a:lstStyle/>
          <a:p>
            <a:fld id="{088FEC65-D79E-4DCE-A549-ACBEE94ABE9E}" type="slidenum">
              <a:rPr lang="en-US" smtClean="0"/>
              <a:t>35</a:t>
            </a:fld>
            <a:endParaRPr lang="en-US"/>
          </a:p>
        </p:txBody>
      </p:sp>
    </p:spTree>
    <p:extLst>
      <p:ext uri="{BB962C8B-B14F-4D97-AF65-F5344CB8AC3E}">
        <p14:creationId xmlns:p14="http://schemas.microsoft.com/office/powerpoint/2010/main" val="1318148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t>Relative Tilt Angle change of Antenna</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31859" y="1708980"/>
            <a:ext cx="9444229" cy="4486271"/>
          </a:xfrm>
        </p:spPr>
      </p:pic>
      <p:sp>
        <p:nvSpPr>
          <p:cNvPr id="4" name="Slide Number Placeholder 3"/>
          <p:cNvSpPr>
            <a:spLocks noGrp="1"/>
          </p:cNvSpPr>
          <p:nvPr>
            <p:ph type="sldNum" sz="quarter" idx="12"/>
          </p:nvPr>
        </p:nvSpPr>
        <p:spPr/>
        <p:txBody>
          <a:bodyPr/>
          <a:lstStyle/>
          <a:p>
            <a:fld id="{088FEC65-D79E-4DCE-A549-ACBEE94ABE9E}" type="slidenum">
              <a:rPr lang="en-US" smtClean="0"/>
              <a:t>36</a:t>
            </a:fld>
            <a:endParaRPr lang="en-US"/>
          </a:p>
        </p:txBody>
      </p:sp>
      <p:sp>
        <p:nvSpPr>
          <p:cNvPr id="6" name="TextBox 5"/>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Error remains within ~20mm</a:t>
            </a:r>
          </a:p>
        </p:txBody>
      </p:sp>
    </p:spTree>
    <p:extLst>
      <p:ext uri="{BB962C8B-B14F-4D97-AF65-F5344CB8AC3E}">
        <p14:creationId xmlns:p14="http://schemas.microsoft.com/office/powerpoint/2010/main" val="12748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Distance change from Antenna</a:t>
            </a:r>
            <a:endParaRPr lang="en-US" sz="5400" dirty="0"/>
          </a:p>
        </p:txBody>
      </p:sp>
      <p:sp>
        <p:nvSpPr>
          <p:cNvPr id="4" name="Slide Number Placeholder 3"/>
          <p:cNvSpPr>
            <a:spLocks noGrp="1"/>
          </p:cNvSpPr>
          <p:nvPr>
            <p:ph type="sldNum" sz="quarter" idx="12"/>
          </p:nvPr>
        </p:nvSpPr>
        <p:spPr/>
        <p:txBody>
          <a:bodyPr/>
          <a:lstStyle/>
          <a:p>
            <a:fld id="{088FEC65-D79E-4DCE-A549-ACBEE94ABE9E}" type="slidenum">
              <a:rPr lang="en-US" smtClean="0"/>
              <a:t>37</a:t>
            </a:fld>
            <a:endParaRPr lang="en-US"/>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69330" y="1690692"/>
            <a:ext cx="9759796" cy="4486271"/>
          </a:xfrm>
        </p:spPr>
      </p:pic>
      <p:sp>
        <p:nvSpPr>
          <p:cNvPr id="8" name="TextBox 7"/>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smtClean="0"/>
              <a:t>Error remains within ~18mm</a:t>
            </a:r>
          </a:p>
        </p:txBody>
      </p:sp>
    </p:spTree>
    <p:extLst>
      <p:ext uri="{BB962C8B-B14F-4D97-AF65-F5344CB8AC3E}">
        <p14:creationId xmlns:p14="http://schemas.microsoft.com/office/powerpoint/2010/main" val="65482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rot="21159032">
            <a:off x="9275671" y="3429000"/>
            <a:ext cx="1021978" cy="1035423"/>
            <a:chOff x="8982634" y="2864224"/>
            <a:chExt cx="1045675" cy="1089211"/>
          </a:xfrm>
        </p:grpSpPr>
        <p:sp>
          <p:nvSpPr>
            <p:cNvPr id="37" name="Oval 36"/>
            <p:cNvSpPr/>
            <p:nvPr/>
          </p:nvSpPr>
          <p:spPr>
            <a:xfrm>
              <a:off x="8982634" y="2864224"/>
              <a:ext cx="1045675" cy="108921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103660" y="2985246"/>
              <a:ext cx="825066" cy="859739"/>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455" y="2200217"/>
            <a:ext cx="3105558" cy="1869782"/>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018523" y="43398"/>
            <a:ext cx="2696590" cy="1515869"/>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7" cstate="hqprint">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rot="10800000" flipV="1">
            <a:off x="3015096" y="1317089"/>
            <a:ext cx="738326" cy="242178"/>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15" name="Picture 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433092" y="-17999"/>
            <a:ext cx="584889" cy="1026068"/>
          </a:xfrm>
          <a:prstGeom prst="rect">
            <a:avLst/>
          </a:prstGeom>
        </p:spPr>
      </p:pic>
      <p:pic>
        <p:nvPicPr>
          <p:cNvPr id="16" name="Picture 15"/>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726247" y="-59335"/>
            <a:ext cx="589284" cy="1033778"/>
          </a:xfrm>
          <a:prstGeom prst="rect">
            <a:avLst/>
          </a:prstGeom>
        </p:spPr>
      </p:pic>
      <p:sp>
        <p:nvSpPr>
          <p:cNvPr id="17" name="Oval 16"/>
          <p:cNvSpPr/>
          <p:nvPr/>
        </p:nvSpPr>
        <p:spPr>
          <a:xfrm>
            <a:off x="2892201" y="-82524"/>
            <a:ext cx="958154" cy="1090593"/>
          </a:xfrm>
          <a:prstGeom prst="ellipse">
            <a:avLst/>
          </a:prstGeom>
          <a:noFill/>
          <a:ln>
            <a:noFill/>
          </a:ln>
          <a:effectLst>
            <a:glow rad="850900">
              <a:schemeClr val="bg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33092" y="495035"/>
            <a:ext cx="582004" cy="4794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753641" y="454411"/>
            <a:ext cx="582004" cy="4794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p:cNvSpPr/>
          <p:nvPr/>
        </p:nvSpPr>
        <p:spPr>
          <a:xfrm>
            <a:off x="1026287" y="4257451"/>
            <a:ext cx="7176051" cy="2484782"/>
          </a:xfrm>
          <a:prstGeom prst="cloud">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Helvetica Neue" charset="0"/>
                <a:ea typeface="Helvetica Neue" charset="0"/>
                <a:cs typeface="Helvetica Neue" charset="0"/>
              </a:rPr>
              <a:t>Inside an </a:t>
            </a:r>
            <a:r>
              <a:rPr lang="en-US" sz="3200" b="1" dirty="0" smtClean="0">
                <a:solidFill>
                  <a:srgbClr val="FF0000"/>
                </a:solidFill>
                <a:latin typeface="Helvetica Neue" charset="0"/>
                <a:ea typeface="Helvetica Neue" charset="0"/>
                <a:cs typeface="Helvetica Neue" charset="0"/>
              </a:rPr>
              <a:t>RIO</a:t>
            </a:r>
            <a:r>
              <a:rPr lang="en-US" sz="3200" b="1" dirty="0" smtClean="0">
                <a:solidFill>
                  <a:schemeClr val="tx1"/>
                </a:solidFill>
                <a:latin typeface="Helvetica Neue" charset="0"/>
                <a:ea typeface="Helvetica Neue" charset="0"/>
                <a:cs typeface="Helvetica Neue" charset="0"/>
              </a:rPr>
              <a:t>-enabled </a:t>
            </a:r>
            <a:r>
              <a:rPr lang="en-US" sz="3200" b="1" smtClean="0">
                <a:solidFill>
                  <a:schemeClr val="tx1"/>
                </a:solidFill>
                <a:latin typeface="Helvetica Neue" charset="0"/>
                <a:ea typeface="Helvetica Neue" charset="0"/>
                <a:cs typeface="Helvetica Neue" charset="0"/>
              </a:rPr>
              <a:t>Interactive Home</a:t>
            </a:r>
            <a:endParaRPr lang="en-US" sz="3200" b="1" dirty="0">
              <a:solidFill>
                <a:schemeClr val="tx1"/>
              </a:solidFill>
              <a:latin typeface="Helvetica Neue" charset="0"/>
              <a:ea typeface="Helvetica Neue" charset="0"/>
              <a:cs typeface="Helvetica Neue" charset="0"/>
            </a:endParaRPr>
          </a:p>
        </p:txBody>
      </p:sp>
      <p:sp>
        <p:nvSpPr>
          <p:cNvPr id="30" name="TextBox 29"/>
          <p:cNvSpPr txBox="1"/>
          <p:nvPr/>
        </p:nvSpPr>
        <p:spPr>
          <a:xfrm>
            <a:off x="10432199" y="3429000"/>
            <a:ext cx="1561518" cy="666786"/>
          </a:xfrm>
          <a:prstGeom prst="rect">
            <a:avLst/>
          </a:prstGeom>
          <a:noFill/>
        </p:spPr>
        <p:txBody>
          <a:bodyPr wrap="none" rtlCol="0">
            <a:spAutoFit/>
          </a:bodyPr>
          <a:lstStyle/>
          <a:p>
            <a:r>
              <a:rPr lang="en-US" sz="3733" dirty="0"/>
              <a:t>Reader</a:t>
            </a:r>
          </a:p>
        </p:txBody>
      </p:sp>
      <p:sp>
        <p:nvSpPr>
          <p:cNvPr id="31" name="TextBox 30"/>
          <p:cNvSpPr txBox="1"/>
          <p:nvPr/>
        </p:nvSpPr>
        <p:spPr>
          <a:xfrm>
            <a:off x="8202338" y="383464"/>
            <a:ext cx="1836272" cy="666786"/>
          </a:xfrm>
          <a:prstGeom prst="rect">
            <a:avLst/>
          </a:prstGeom>
          <a:noFill/>
        </p:spPr>
        <p:txBody>
          <a:bodyPr wrap="none" rtlCol="0">
            <a:spAutoFit/>
          </a:bodyPr>
          <a:lstStyle/>
          <a:p>
            <a:r>
              <a:rPr lang="en-US" sz="3733" dirty="0"/>
              <a:t>Antenna</a:t>
            </a:r>
          </a:p>
        </p:txBody>
      </p:sp>
      <p:grpSp>
        <p:nvGrpSpPr>
          <p:cNvPr id="2" name="Group 1"/>
          <p:cNvGrpSpPr/>
          <p:nvPr/>
        </p:nvGrpSpPr>
        <p:grpSpPr>
          <a:xfrm flipH="1">
            <a:off x="10067096" y="409531"/>
            <a:ext cx="1846997" cy="3019469"/>
            <a:chOff x="1190284" y="2051323"/>
            <a:chExt cx="2112943" cy="3447330"/>
          </a:xfrm>
        </p:grpSpPr>
        <p:sp>
          <p:nvSpPr>
            <p:cNvPr id="25" name="Rectangle 24"/>
            <p:cNvSpPr/>
            <p:nvPr/>
          </p:nvSpPr>
          <p:spPr>
            <a:xfrm>
              <a:off x="2979066" y="2051323"/>
              <a:ext cx="324161" cy="1907563"/>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26" name="Rectangle 25"/>
            <p:cNvSpPr/>
            <p:nvPr/>
          </p:nvSpPr>
          <p:spPr>
            <a:xfrm>
              <a:off x="2792045" y="2375486"/>
              <a:ext cx="187016" cy="1321580"/>
            </a:xfrm>
            <a:prstGeom prst="rect">
              <a:avLst/>
            </a:prstGeom>
            <a:noFill/>
            <a:ln w="19050">
              <a:solidFill>
                <a:schemeClr val="tx1"/>
              </a:solidFill>
            </a:ln>
            <a:effectLst>
              <a:outerShdw blurRad="50800" dir="7740000" sx="102000" sy="102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cxnSp>
          <p:nvCxnSpPr>
            <p:cNvPr id="28" name="Curved Connector 27"/>
            <p:cNvCxnSpPr/>
            <p:nvPr/>
          </p:nvCxnSpPr>
          <p:spPr>
            <a:xfrm rot="10800000" flipV="1">
              <a:off x="1944242" y="3154714"/>
              <a:ext cx="748065" cy="1340281"/>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90284" y="4440668"/>
              <a:ext cx="1589680" cy="1057985"/>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32" name="Oval 31"/>
            <p:cNvSpPr/>
            <p:nvPr/>
          </p:nvSpPr>
          <p:spPr>
            <a:xfrm>
              <a:off x="2679848" y="2961469"/>
              <a:ext cx="112205" cy="26182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grpSp>
      <p:sp>
        <p:nvSpPr>
          <p:cNvPr id="6" name="Rounded Rectangle 5"/>
          <p:cNvSpPr/>
          <p:nvPr/>
        </p:nvSpPr>
        <p:spPr>
          <a:xfrm rot="1653042">
            <a:off x="7167282" y="2502325"/>
            <a:ext cx="457200" cy="16019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rot="1653042">
            <a:off x="7333129" y="2426126"/>
            <a:ext cx="457200" cy="16019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rot="1653042">
            <a:off x="7525870" y="2336480"/>
            <a:ext cx="457200" cy="16019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rot="1653042">
            <a:off x="7732058" y="2287175"/>
            <a:ext cx="457200" cy="16019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Taito_Carousel.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689600" y="3022600"/>
            <a:ext cx="812800" cy="812800"/>
          </a:xfrm>
          <a:prstGeom prst="rect">
            <a:avLst/>
          </a:prstGeom>
        </p:spPr>
      </p:pic>
      <p:pic>
        <p:nvPicPr>
          <p:cNvPr id="13" name="Picture 1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02349" y="3725006"/>
            <a:ext cx="408992" cy="405962"/>
          </a:xfrm>
          <a:prstGeom prst="rect">
            <a:avLst/>
          </a:prstGeom>
        </p:spPr>
      </p:pic>
      <p:pic>
        <p:nvPicPr>
          <p:cNvPr id="4" name="Picture 3"/>
          <p:cNvPicPr>
            <a:picLocks/>
          </p:cNvPicPr>
          <p:nvPr/>
        </p:nvPicPr>
        <p:blipFill>
          <a:blip r:embed="rId14"/>
          <a:stretch>
            <a:fillRect/>
          </a:stretch>
        </p:blipFill>
        <p:spPr>
          <a:xfrm>
            <a:off x="-13038" y="1206715"/>
            <a:ext cx="2061978" cy="5036582"/>
          </a:xfrm>
          <a:prstGeom prst="rect">
            <a:avLst/>
          </a:prstGeom>
        </p:spPr>
      </p:pic>
    </p:spTree>
    <p:extLst>
      <p:ext uri="{BB962C8B-B14F-4D97-AF65-F5344CB8AC3E}">
        <p14:creationId xmlns:p14="http://schemas.microsoft.com/office/powerpoint/2010/main" val="12263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75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75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1250"/>
                            </p:stCondLst>
                            <p:childTnLst>
                              <p:par>
                                <p:cTn id="28" presetID="0" presetClass="path" presetSubtype="0" accel="50000" decel="50000" fill="hold" nodeType="afterEffect">
                                  <p:stCondLst>
                                    <p:cond delay="0"/>
                                  </p:stCondLst>
                                  <p:childTnLst>
                                    <p:animMotion origin="layout" path="M -6.25E-7 -3.33333E-6 L -6.25E-7 -3.33333E-6 L 0.01211 -0.01389 C 0.02566 -0.0294 0.00951 -0.01736 0.05066 -0.01968 C 0.05821 -0.02107 0.06029 -0.01829 0.06498 -0.02546 C 0.06693 -0.02847 0.06901 -0.03148 0.07045 -0.03542 C 0.07123 -0.03727 0.07175 -0.03958 0.07266 -0.0412 C 0.07357 -0.04283 0.07474 -0.04491 0.07605 -0.04514 C 0.0905 -0.04745 0.11446 -0.04699 0.13008 -0.04699 L 0.13008 -0.04699 " pathEditMode="relative" ptsTypes="AAAAAAAAAA">
                                      <p:cBhvr>
                                        <p:cTn id="29" dur="2000" fill="hold"/>
                                        <p:tgtEl>
                                          <p:spTgt spid="4"/>
                                        </p:tgtEl>
                                        <p:attrNameLst>
                                          <p:attrName>ppt_x</p:attrName>
                                          <p:attrName>ppt_y</p:attrName>
                                        </p:attrNameLst>
                                      </p:cBhvr>
                                    </p:animMotion>
                                  </p:childTnLst>
                                </p:cTn>
                              </p:par>
                            </p:childTnLst>
                          </p:cTn>
                        </p:par>
                        <p:par>
                          <p:cTn id="30" fill="hold">
                            <p:stCondLst>
                              <p:cond delay="3250"/>
                            </p:stCondLst>
                            <p:childTnLst>
                              <p:par>
                                <p:cTn id="31" presetID="10" presetClass="exit" presetSubtype="0" fill="hold" grpId="1" nodeType="after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par>
                          <p:cTn id="34" fill="hold">
                            <p:stCondLst>
                              <p:cond delay="3750"/>
                            </p:stCondLst>
                            <p:childTnLst>
                              <p:par>
                                <p:cTn id="35" presetID="10" presetClass="exit" presetSubtype="0" fill="hold" grpId="1" nodeType="after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par>
                          <p:cTn id="38" fill="hold">
                            <p:stCondLst>
                              <p:cond delay="4250"/>
                            </p:stCondLst>
                            <p:childTnLst>
                              <p:par>
                                <p:cTn id="39" presetID="10" presetClass="exit" presetSubtype="0" fill="hold" grpId="1" nodeType="after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11159 -0.02639 L 0.11159 -0.02616 C 0.12826 -0.01227 0.11302 -0.02616 0.12253 -0.01575 C 0.12422 -0.01366 0.12657 -0.01227 0.12813 -0.01019 L 0.13256 -0.00371 C 0.13334 -0.00255 0.13373 -0.00116 0.13477 -0.00024 C 0.13594 0.00023 0.13711 0.00092 0.13815 0.00185 C 0.14193 0.00509 0.14284 0.0074 0.14701 0.00949 C 0.14805 0.00995 0.14922 0.01018 0.15039 0.01064 C 0.15261 0.01273 0.15456 0.01527 0.15703 0.01713 C 0.16355 0.02199 0.1599 0.01944 0.1681 0.02476 L 0.17149 0.02708 L 0.17474 0.02916 C 0.17813 0.0287 0.18164 0.02939 0.18477 0.028 C 0.18828 0.02662 0.19102 0.02407 0.19362 0.02152 C 0.19545 0.01967 0.19675 0.01689 0.19922 0.01597 L 0.20248 0.01481 C 0.20508 0.01527 0.20782 0.01527 0.21029 0.01597 C 0.21263 0.01666 0.21693 0.01828 0.21693 0.01851 C 0.21771 0.01898 0.21836 0.01967 0.21914 0.02037 C 0.22123 0.02199 0.22578 0.02476 0.22578 0.025 C 0.22995 0.03078 0.22578 0.02569 0.23138 0.03032 C 0.23269 0.03125 0.23334 0.03287 0.23477 0.03333 C 0.23672 0.03449 0.23907 0.03518 0.24141 0.03564 C 0.25261 0.03842 0.2474 0.0368 0.2569 0.04004 C 0.25808 0.0405 0.25925 0.0405 0.26029 0.0412 L 0.27032 0.04768 L 0.28021 0.05416 L 0.2836 0.05648 C 0.28477 0.05717 0.28568 0.0581 0.28698 0.05856 L 0.29362 0.06088 C 0.29467 0.06157 0.29571 0.06226 0.29688 0.06296 C 0.29831 0.06365 0.3 0.06435 0.30131 0.06504 C 0.30261 0.06597 0.30339 0.06782 0.30469 0.06851 C 0.30677 0.06944 0.30912 0.0699 0.31133 0.0706 L 0.31472 0.07175 C 0.31719 0.07129 0.32188 0.07083 0.32474 0.06944 C 0.32592 0.06898 0.32683 0.06782 0.328 0.06736 C 0.33021 0.06643 0.33243 0.06597 0.33464 0.06504 C 0.33581 0.06481 0.33698 0.06481 0.33802 0.06412 L 0.34141 0.06203 C 0.34219 0.06088 0.34284 0.05972 0.34362 0.05856 C 0.34467 0.05717 0.34597 0.05578 0.34688 0.05416 C 0.34753 0.05324 0.34727 0.05185 0.34805 0.05092 C 0.34883 0.05023 0.35026 0.05023 0.35131 0.05 C 0.35469 0.05023 0.35795 0.05046 0.36133 0.05092 C 0.3625 0.05115 0.36368 0.05162 0.36472 0.05208 C 0.36693 0.053 0.37045 0.05486 0.3724 0.05648 C 0.38099 0.06342 0.37084 0.05648 0.37904 0.06203 L 0.3836 0.06851 C 0.38438 0.06944 0.3849 0.07083 0.38581 0.07175 C 0.38789 0.07384 0.38881 0.07453 0.39024 0.07708 C 0.39453 0.08588 0.38672 0.07453 0.39467 0.08379 C 0.39545 0.08472 0.39571 0.08634 0.39688 0.08703 C 0.40404 0.09143 0.42644 0.09004 0.428 0.09027 C 0.43425 0.09166 0.43164 0.09143 0.43568 0.09143 L 0.43698 0.09143 " pathEditMode="relative" rAng="0" ptsTypes="AAAAAAAAAAAAAAAAAAAAAAAAAAAAAAAAAAAAAAAAAAAAAAAAAAAAAAAAA">
                                      <p:cBhvr>
                                        <p:cTn id="45" dur="2000" fill="hold"/>
                                        <p:tgtEl>
                                          <p:spTgt spid="4"/>
                                        </p:tgtEl>
                                        <p:attrNameLst>
                                          <p:attrName>ppt_x</p:attrName>
                                          <p:attrName>ppt_y</p:attrName>
                                        </p:attrNameLst>
                                      </p:cBhvr>
                                      <p:rCtr x="16263" y="5880"/>
                                    </p:animMotion>
                                  </p:childTnLst>
                                </p:cTn>
                              </p:par>
                            </p:childTnLst>
                          </p:cTn>
                        </p:par>
                        <p:par>
                          <p:cTn id="46" fill="hold">
                            <p:stCondLst>
                              <p:cond delay="2000"/>
                            </p:stCondLst>
                            <p:childTnLst>
                              <p:par>
                                <p:cTn id="47" presetID="1" presetClass="mediacall" presetSubtype="0" fill="hold" nodeType="afterEffect">
                                  <p:stCondLst>
                                    <p:cond delay="0"/>
                                  </p:stCondLst>
                                  <p:childTnLst>
                                    <p:cmd type="call" cmd="playFrom(0.0)">
                                      <p:cBhvr>
                                        <p:cTn id="48" dur="1207" fill="hold"/>
                                        <p:tgtEl>
                                          <p:spTgt spid="8"/>
                                        </p:tgtEl>
                                      </p:cBhvr>
                                    </p:cmd>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43698 0.09144 L 0.43698 0.09167 C 0.44076 0.07616 0.44245 0.06273 0.45013 0.05903 C 0.45391 0.05695 0.45795 0.06042 0.46185 0.06111 C 0.46407 0.06482 0.46641 0.06875 0.46849 0.07292 C 0.46927 0.075 0.4698 0.07778 0.47071 0.07917 C 0.48021 0.09468 0.48112 0.09213 0.48763 0.10556 C 0.49284 0.11597 0.49883 0.12431 0.50313 0.13773 C 0.50886 0.15602 0.51394 0.17523 0.52006 0.19236 C 0.52084 0.19421 0.52162 0.19607 0.52227 0.19815 C 0.54011 0.2544 0.53724 0.25556 0.5517 0.28519 C 0.55313 0.2882 0.55469 0.29028 0.55612 0.29306 C 0.55743 0.29583 0.55873 0.29838 0.55977 0.30116 C 0.56159 0.30579 0.5625 0.31505 0.56498 0.31551 L 0.60105 0.31968 C 0.60365 0.32292 0.60417 0.32431 0.6069 0.32546 C 0.60756 0.32593 0.60834 0.32546 0.60925 0.32546 L 0.60925 0.32593 " pathEditMode="relative" rAng="0" ptsTypes="AAAAAAAAAAAAAAAAAA">
                                      <p:cBhvr>
                                        <p:cTn id="52" dur="2000" fill="hold"/>
                                        <p:tgtEl>
                                          <p:spTgt spid="4"/>
                                        </p:tgtEl>
                                        <p:attrNameLst>
                                          <p:attrName>ppt_x</p:attrName>
                                          <p:attrName>ppt_y</p:attrName>
                                        </p:attrNameLst>
                                      </p:cBhvr>
                                      <p:rCtr x="8607" y="10069"/>
                                    </p:animMotion>
                                  </p:childTnLst>
                                </p:cTn>
                              </p:par>
                            </p:childTnLst>
                          </p:cTn>
                        </p:par>
                        <p:par>
                          <p:cTn id="53" fill="hold">
                            <p:stCondLst>
                              <p:cond delay="2000"/>
                            </p:stCondLst>
                            <p:childTnLst>
                              <p:par>
                                <p:cTn id="54" presetID="6" presetClass="emph" presetSubtype="0" fill="hold" nodeType="afterEffect">
                                  <p:stCondLst>
                                    <p:cond delay="0"/>
                                  </p:stCondLst>
                                  <p:childTnLst>
                                    <p:animScale>
                                      <p:cBhvr>
                                        <p:cTn id="55" dur="2000" fill="hold"/>
                                        <p:tgtEl>
                                          <p:spTgt spid="13"/>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6" fill="hold" display="0">
                  <p:stCondLst>
                    <p:cond delay="indefinite"/>
                  </p:stCondLst>
                  <p:endCondLst>
                    <p:cond evt="onStopAudio" delay="0">
                      <p:tgtEl>
                        <p:sldTgt/>
                      </p:tgtEl>
                    </p:cond>
                  </p:endCondLst>
                </p:cTn>
                <p:tgtEl>
                  <p:spTgt spid="8"/>
                </p:tgtEl>
              </p:cMediaNode>
            </p:audio>
          </p:childTnLst>
        </p:cTn>
      </p:par>
    </p:tnLst>
    <p:bldLst>
      <p:bldP spid="18" grpId="0" animBg="1"/>
      <p:bldP spid="18" grpId="1" animBg="1"/>
      <p:bldP spid="19" grpId="0" animBg="1"/>
      <p:bldP spid="19" grpId="1" animBg="1"/>
      <p:bldP spid="21" grpId="0" animBg="1"/>
      <p:bldP spid="2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072" y="-329184"/>
            <a:ext cx="11996928" cy="3566160"/>
          </a:xfrm>
        </p:spPr>
        <p:txBody>
          <a:bodyPr/>
          <a:lstStyle/>
          <a:p>
            <a:pPr algn="ctr"/>
            <a:r>
              <a:rPr lang="en-US" dirty="0" smtClean="0">
                <a:solidFill>
                  <a:schemeClr val="bg1"/>
                </a:solidFill>
              </a:rPr>
              <a:t>Can we effectively transform everyday object into a touch Interface ?</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088FEC65-D79E-4DCE-A549-ACBEE94ABE9E}" type="slidenum">
              <a:rPr lang="en-US" smtClean="0"/>
              <a:t>4</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0816" y="4068064"/>
            <a:ext cx="2789936" cy="27899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0912" y="3898392"/>
            <a:ext cx="2972816" cy="2972816"/>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610600" y="3630807"/>
            <a:ext cx="3200400" cy="3200400"/>
          </a:xfrm>
          <a:prstGeom prst="rect">
            <a:avLst/>
          </a:prstGeom>
        </p:spPr>
      </p:pic>
    </p:spTree>
    <p:extLst>
      <p:ext uri="{BB962C8B-B14F-4D97-AF65-F5344CB8AC3E}">
        <p14:creationId xmlns:p14="http://schemas.microsoft.com/office/powerpoint/2010/main" val="838373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52984" y="458331"/>
            <a:ext cx="3144430" cy="1572215"/>
          </a:xfrm>
        </p:spPr>
      </p:pic>
      <p:sp>
        <p:nvSpPr>
          <p:cNvPr id="4" name="Slide Number Placeholder 3"/>
          <p:cNvSpPr>
            <a:spLocks noGrp="1"/>
          </p:cNvSpPr>
          <p:nvPr>
            <p:ph type="sldNum" sz="quarter" idx="12"/>
          </p:nvPr>
        </p:nvSpPr>
        <p:spPr/>
        <p:txBody>
          <a:bodyPr/>
          <a:lstStyle/>
          <a:p>
            <a:fld id="{088FEC65-D79E-4DCE-A549-ACBEE94ABE9E}" type="slidenum">
              <a:rPr lang="en-US" smtClean="0"/>
              <a:t>5</a:t>
            </a:fld>
            <a:endParaRPr lang="en-US"/>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5863" y="4397871"/>
            <a:ext cx="2804501" cy="1704587"/>
          </a:xfrm>
          <a:prstGeom prst="rect">
            <a:avLst/>
          </a:prstGeom>
        </p:spPr>
      </p:pic>
      <p:sp>
        <p:nvSpPr>
          <p:cNvPr id="7" name="TextBox 6"/>
          <p:cNvSpPr txBox="1"/>
          <p:nvPr/>
        </p:nvSpPr>
        <p:spPr>
          <a:xfrm>
            <a:off x="16256" y="6185193"/>
            <a:ext cx="3659684" cy="646331"/>
          </a:xfrm>
          <a:prstGeom prst="rect">
            <a:avLst/>
          </a:prstGeom>
          <a:noFill/>
        </p:spPr>
        <p:txBody>
          <a:bodyPr wrap="square" rtlCol="0">
            <a:spAutoFit/>
          </a:bodyPr>
          <a:lstStyle/>
          <a:p>
            <a:pPr algn="ctr"/>
            <a:r>
              <a:rPr lang="en-US" sz="3600" dirty="0" smtClean="0"/>
              <a:t>Wireless</a:t>
            </a:r>
            <a:endParaRPr lang="en-US" sz="3600" dirty="0"/>
          </a:p>
        </p:txBody>
      </p:sp>
      <p:grpSp>
        <p:nvGrpSpPr>
          <p:cNvPr id="13" name="Group 12"/>
          <p:cNvGrpSpPr/>
          <p:nvPr/>
        </p:nvGrpSpPr>
        <p:grpSpPr>
          <a:xfrm>
            <a:off x="646570" y="2468880"/>
            <a:ext cx="2098938" cy="1477610"/>
            <a:chOff x="1042527" y="1633538"/>
            <a:chExt cx="5451972" cy="3395662"/>
          </a:xfrm>
        </p:grpSpPr>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42527" y="1633538"/>
              <a:ext cx="1776873" cy="3395662"/>
            </a:xfrm>
            <a:prstGeom prst="rect">
              <a:avLst/>
            </a:prstGeom>
          </p:spPr>
        </p:pic>
        <p:pic>
          <p:nvPicPr>
            <p:cNvPr id="9" name="Picture 8"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2887213">
              <a:off x="2911710" y="4268385"/>
              <a:ext cx="565337" cy="588891"/>
            </a:xfrm>
            <a:prstGeom prst="rect">
              <a:avLst/>
            </a:prstGeom>
          </p:spPr>
        </p:pic>
        <p:pic>
          <p:nvPicPr>
            <p:cNvPr id="10" name="Picture 9" descr="finger1.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876800" y="2621783"/>
              <a:ext cx="1617699" cy="1969907"/>
            </a:xfrm>
            <a:prstGeom prst="rect">
              <a:avLst/>
            </a:prstGeom>
          </p:spPr>
        </p:pic>
        <p:pic>
          <p:nvPicPr>
            <p:cNvPr id="11" name="Picture 10"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5864826">
              <a:off x="4468267" y="2381229"/>
              <a:ext cx="565337" cy="588891"/>
            </a:xfrm>
            <a:prstGeom prst="rect">
              <a:avLst/>
            </a:prstGeom>
          </p:spPr>
        </p:pic>
        <p:pic>
          <p:nvPicPr>
            <p:cNvPr id="12" name="Picture 11"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7164342">
              <a:off x="3502499" y="1960126"/>
              <a:ext cx="565337" cy="588891"/>
            </a:xfrm>
            <a:prstGeom prst="rect">
              <a:avLst/>
            </a:prstGeom>
          </p:spPr>
        </p:pic>
      </p:grp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15035" y="4359151"/>
            <a:ext cx="2137049" cy="2137049"/>
          </a:xfrm>
          <a:prstGeom prst="rect">
            <a:avLst/>
          </a:prstGeom>
        </p:spPr>
      </p:pic>
      <p:pic>
        <p:nvPicPr>
          <p:cNvPr id="15" name="Picture 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763289" y="2748334"/>
            <a:ext cx="3203663" cy="1706098"/>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29085" y="182880"/>
            <a:ext cx="2365467" cy="2458049"/>
          </a:xfrm>
          <a:prstGeom prst="rect">
            <a:avLst/>
          </a:prstGeom>
        </p:spPr>
      </p:pic>
      <p:sp>
        <p:nvSpPr>
          <p:cNvPr id="17" name="TextBox 16"/>
          <p:cNvSpPr txBox="1"/>
          <p:nvPr/>
        </p:nvSpPr>
        <p:spPr>
          <a:xfrm>
            <a:off x="3350768" y="6209577"/>
            <a:ext cx="3659684" cy="646331"/>
          </a:xfrm>
          <a:prstGeom prst="rect">
            <a:avLst/>
          </a:prstGeom>
          <a:noFill/>
        </p:spPr>
        <p:txBody>
          <a:bodyPr wrap="square" rtlCol="0">
            <a:spAutoFit/>
          </a:bodyPr>
          <a:lstStyle/>
          <a:p>
            <a:pPr algn="ctr"/>
            <a:r>
              <a:rPr lang="en-US" sz="3600" dirty="0" smtClean="0"/>
              <a:t>Capacitive</a:t>
            </a:r>
            <a:endParaRPr lang="en-US" sz="3600" dirty="0"/>
          </a:p>
        </p:txBody>
      </p:sp>
      <p:pic>
        <p:nvPicPr>
          <p:cNvPr id="18" name="Picture 1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48486" y="718527"/>
            <a:ext cx="2879739" cy="1202291"/>
          </a:xfrm>
          <a:prstGeom prst="rect">
            <a:avLst/>
          </a:prstGeom>
        </p:spPr>
      </p:pic>
      <p:pic>
        <p:nvPicPr>
          <p:cNvPr id="20" name="Picture 1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430654" y="2451170"/>
            <a:ext cx="1736434" cy="1491163"/>
          </a:xfrm>
          <a:prstGeom prst="rect">
            <a:avLst/>
          </a:prstGeom>
        </p:spPr>
      </p:pic>
      <p:pic>
        <p:nvPicPr>
          <p:cNvPr id="21" name="Picture 20"/>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101469" y="4137723"/>
            <a:ext cx="2286272" cy="1960098"/>
          </a:xfrm>
          <a:prstGeom prst="rect">
            <a:avLst/>
          </a:prstGeom>
        </p:spPr>
      </p:pic>
      <p:sp>
        <p:nvSpPr>
          <p:cNvPr id="22" name="TextBox 21"/>
          <p:cNvSpPr txBox="1"/>
          <p:nvPr/>
        </p:nvSpPr>
        <p:spPr>
          <a:xfrm>
            <a:off x="6410960" y="6252249"/>
            <a:ext cx="3659684" cy="646331"/>
          </a:xfrm>
          <a:prstGeom prst="rect">
            <a:avLst/>
          </a:prstGeom>
          <a:noFill/>
        </p:spPr>
        <p:txBody>
          <a:bodyPr wrap="square" rtlCol="0">
            <a:spAutoFit/>
          </a:bodyPr>
          <a:lstStyle/>
          <a:p>
            <a:pPr algn="ctr"/>
            <a:r>
              <a:rPr lang="en-US" sz="3600" dirty="0" smtClean="0"/>
              <a:t>Vision</a:t>
            </a:r>
            <a:endParaRPr lang="en-US" sz="3600" dirty="0"/>
          </a:p>
        </p:txBody>
      </p:sp>
      <p:sp>
        <p:nvSpPr>
          <p:cNvPr id="23" name="TextBox 22"/>
          <p:cNvSpPr txBox="1"/>
          <p:nvPr/>
        </p:nvSpPr>
        <p:spPr>
          <a:xfrm>
            <a:off x="9068816" y="6221769"/>
            <a:ext cx="3659684" cy="646331"/>
          </a:xfrm>
          <a:prstGeom prst="rect">
            <a:avLst/>
          </a:prstGeom>
          <a:noFill/>
        </p:spPr>
        <p:txBody>
          <a:bodyPr wrap="square" rtlCol="0">
            <a:spAutoFit/>
          </a:bodyPr>
          <a:lstStyle/>
          <a:p>
            <a:pPr algn="ctr"/>
            <a:r>
              <a:rPr lang="en-US" sz="3600" dirty="0" smtClean="0"/>
              <a:t>IMU</a:t>
            </a:r>
            <a:endParaRPr lang="en-US" sz="3600" dirty="0"/>
          </a:p>
        </p:txBody>
      </p:sp>
      <p:pic>
        <p:nvPicPr>
          <p:cNvPr id="24" name="Picture 2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rot="10800000" flipV="1">
            <a:off x="10075697" y="816819"/>
            <a:ext cx="1866366" cy="1030269"/>
          </a:xfrm>
          <a:prstGeom prst="rect">
            <a:avLst/>
          </a:prstGeom>
        </p:spPr>
      </p:pic>
      <p:pic>
        <p:nvPicPr>
          <p:cNvPr id="25" name="Picture 2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928046" y="2144829"/>
            <a:ext cx="2167499" cy="2167499"/>
          </a:xfrm>
          <a:prstGeom prst="rect">
            <a:avLst/>
          </a:prstGeom>
        </p:spPr>
      </p:pic>
      <p:pic>
        <p:nvPicPr>
          <p:cNvPr id="26" name="Picture 25"/>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flipH="1">
            <a:off x="9673360" y="4556168"/>
            <a:ext cx="2433513" cy="866707"/>
          </a:xfrm>
          <a:prstGeom prst="rect">
            <a:avLst/>
          </a:prstGeom>
        </p:spPr>
      </p:pic>
    </p:spTree>
    <p:extLst>
      <p:ext uri="{BB962C8B-B14F-4D97-AF65-F5344CB8AC3E}">
        <p14:creationId xmlns:p14="http://schemas.microsoft.com/office/powerpoint/2010/main" val="119329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0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20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17" grpId="1"/>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Issues</a:t>
            </a:r>
            <a:r>
              <a:rPr lang="en-US" sz="5400" dirty="0" smtClean="0"/>
              <a:t> with these modalities</a:t>
            </a:r>
            <a:endParaRPr lang="en-US" sz="5400" dirty="0"/>
          </a:p>
        </p:txBody>
      </p:sp>
      <p:sp>
        <p:nvSpPr>
          <p:cNvPr id="3" name="Content Placeholder 2"/>
          <p:cNvSpPr>
            <a:spLocks noGrp="1"/>
          </p:cNvSpPr>
          <p:nvPr>
            <p:ph idx="1"/>
          </p:nvPr>
        </p:nvSpPr>
        <p:spPr>
          <a:xfrm>
            <a:off x="838200" y="1825624"/>
            <a:ext cx="10829544" cy="5032375"/>
          </a:xfrm>
        </p:spPr>
        <p:txBody>
          <a:bodyPr>
            <a:normAutofit/>
          </a:bodyPr>
          <a:lstStyle/>
          <a:p>
            <a:r>
              <a:rPr lang="en-US" sz="4000" dirty="0" smtClean="0"/>
              <a:t>Not easy to </a:t>
            </a:r>
            <a:r>
              <a:rPr lang="en-US" sz="4000" b="1" dirty="0" smtClean="0"/>
              <a:t>customize</a:t>
            </a:r>
          </a:p>
          <a:p>
            <a:endParaRPr lang="en-US" sz="4000" dirty="0" smtClean="0"/>
          </a:p>
          <a:p>
            <a:r>
              <a:rPr lang="en-US" sz="4000" dirty="0"/>
              <a:t>Not </a:t>
            </a:r>
            <a:r>
              <a:rPr lang="en-US" sz="4000" b="1" dirty="0"/>
              <a:t>low cost</a:t>
            </a:r>
            <a:endParaRPr lang="en-US" sz="4000" dirty="0"/>
          </a:p>
          <a:p>
            <a:endParaRPr lang="en-US" sz="4000" dirty="0" smtClean="0"/>
          </a:p>
          <a:p>
            <a:r>
              <a:rPr lang="en-US" sz="4000" dirty="0" smtClean="0"/>
              <a:t>Extensive </a:t>
            </a:r>
            <a:r>
              <a:rPr lang="en-US" sz="4000" b="1" dirty="0" smtClean="0"/>
              <a:t>training</a:t>
            </a:r>
            <a:r>
              <a:rPr lang="en-US" sz="4000" dirty="0" smtClean="0"/>
              <a:t> phase</a:t>
            </a:r>
          </a:p>
          <a:p>
            <a:endParaRPr lang="en-US" sz="4000" dirty="0" smtClean="0"/>
          </a:p>
          <a:p>
            <a:r>
              <a:rPr lang="en-US" sz="4000" dirty="0"/>
              <a:t>N</a:t>
            </a:r>
            <a:r>
              <a:rPr lang="en-US" sz="4000" dirty="0" smtClean="0"/>
              <a:t>eed </a:t>
            </a:r>
            <a:r>
              <a:rPr lang="en-US" sz="4000" dirty="0"/>
              <a:t>to </a:t>
            </a:r>
            <a:r>
              <a:rPr lang="en-US" sz="4000" dirty="0" smtClean="0"/>
              <a:t>be </a:t>
            </a:r>
            <a:r>
              <a:rPr lang="en-US" sz="4000" b="1" dirty="0" smtClean="0"/>
              <a:t>recharged</a:t>
            </a:r>
            <a:r>
              <a:rPr lang="en-US" sz="4000" dirty="0" smtClean="0"/>
              <a:t> frequently </a:t>
            </a:r>
            <a:r>
              <a:rPr lang="mr-IN" sz="4000" dirty="0" smtClean="0"/>
              <a:t>…</a:t>
            </a:r>
            <a:endParaRPr lang="en-US" sz="4000" dirty="0"/>
          </a:p>
          <a:p>
            <a:endParaRPr lang="en-US" sz="4000" dirty="0" smtClean="0"/>
          </a:p>
        </p:txBody>
      </p:sp>
      <p:sp>
        <p:nvSpPr>
          <p:cNvPr id="4" name="Slide Number Placeholder 3"/>
          <p:cNvSpPr>
            <a:spLocks noGrp="1"/>
          </p:cNvSpPr>
          <p:nvPr>
            <p:ph type="sldNum" sz="quarter" idx="12"/>
          </p:nvPr>
        </p:nvSpPr>
        <p:spPr/>
        <p:txBody>
          <a:bodyPr/>
          <a:lstStyle/>
          <a:p>
            <a:fld id="{088FEC65-D79E-4DCE-A549-ACBEE94ABE9E}" type="slidenum">
              <a:rPr lang="en-US" smtClean="0"/>
              <a:t>6</a:t>
            </a:fld>
            <a:endParaRPr lang="en-US" dirty="0"/>
          </a:p>
        </p:txBody>
      </p:sp>
    </p:spTree>
    <p:extLst>
      <p:ext uri="{BB962C8B-B14F-4D97-AF65-F5344CB8AC3E}">
        <p14:creationId xmlns:p14="http://schemas.microsoft.com/office/powerpoint/2010/main" val="1543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Passive RFID tags as touch interface</a:t>
            </a:r>
            <a:endParaRPr lang="en-US" sz="54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32657" y="2975499"/>
            <a:ext cx="3486912" cy="421335"/>
          </a:xfrm>
        </p:spPr>
      </p:pic>
      <p:sp>
        <p:nvSpPr>
          <p:cNvPr id="4" name="Slide Number Placeholder 3"/>
          <p:cNvSpPr>
            <a:spLocks noGrp="1"/>
          </p:cNvSpPr>
          <p:nvPr>
            <p:ph type="sldNum" sz="quarter" idx="12"/>
          </p:nvPr>
        </p:nvSpPr>
        <p:spPr/>
        <p:txBody>
          <a:bodyPr/>
          <a:lstStyle/>
          <a:p>
            <a:fld id="{088FEC65-D79E-4DCE-A549-ACBEE94ABE9E}" type="slidenum">
              <a:rPr lang="en-US" smtClean="0"/>
              <a:t>7</a:t>
            </a:fld>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657" y="2044661"/>
            <a:ext cx="3535426" cy="48844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3681" y="4681895"/>
            <a:ext cx="3675888" cy="102808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8169" y="5331573"/>
            <a:ext cx="3675888" cy="103265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05555" y="3768287"/>
            <a:ext cx="3462528" cy="794555"/>
          </a:xfrm>
          <a:prstGeom prst="rect">
            <a:avLst/>
          </a:prstGeom>
        </p:spPr>
      </p:pic>
      <p:pic>
        <p:nvPicPr>
          <p:cNvPr id="10" name="Picture 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93129" y="4298657"/>
            <a:ext cx="2183403" cy="1701200"/>
          </a:xfrm>
          <a:prstGeom prst="rect">
            <a:avLst/>
          </a:prstGeom>
        </p:spPr>
      </p:pic>
      <p:pic>
        <p:nvPicPr>
          <p:cNvPr id="11" name="Picture 10"/>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a:ext>
            </a:extLst>
          </a:blip>
          <a:stretch>
            <a:fillRect/>
          </a:stretch>
        </p:blipFill>
        <p:spPr>
          <a:xfrm>
            <a:off x="9166281" y="1946723"/>
            <a:ext cx="1971473" cy="2180431"/>
          </a:xfrm>
          <a:prstGeom prst="rect">
            <a:avLst/>
          </a:prstGeom>
        </p:spPr>
      </p:pic>
      <p:sp>
        <p:nvSpPr>
          <p:cNvPr id="12" name="TextBox 11"/>
          <p:cNvSpPr txBox="1"/>
          <p:nvPr/>
        </p:nvSpPr>
        <p:spPr>
          <a:xfrm>
            <a:off x="1347078" y="6195299"/>
            <a:ext cx="2069093" cy="646331"/>
          </a:xfrm>
          <a:prstGeom prst="rect">
            <a:avLst/>
          </a:prstGeom>
          <a:noFill/>
        </p:spPr>
        <p:txBody>
          <a:bodyPr wrap="none" rtlCol="0">
            <a:spAutoFit/>
          </a:bodyPr>
          <a:lstStyle/>
          <a:p>
            <a:r>
              <a:rPr lang="en-US" sz="3600" dirty="0" smtClean="0"/>
              <a:t>COTS Tags</a:t>
            </a:r>
            <a:endParaRPr lang="en-US" sz="3600" dirty="0"/>
          </a:p>
        </p:txBody>
      </p:sp>
      <p:sp>
        <p:nvSpPr>
          <p:cNvPr id="13" name="TextBox 12"/>
          <p:cNvSpPr txBox="1"/>
          <p:nvPr/>
        </p:nvSpPr>
        <p:spPr>
          <a:xfrm>
            <a:off x="7857381" y="6195299"/>
            <a:ext cx="4336252" cy="646331"/>
          </a:xfrm>
          <a:prstGeom prst="rect">
            <a:avLst/>
          </a:prstGeom>
          <a:noFill/>
        </p:spPr>
        <p:txBody>
          <a:bodyPr wrap="none" rtlCol="0">
            <a:spAutoFit/>
          </a:bodyPr>
          <a:lstStyle/>
          <a:p>
            <a:r>
              <a:rPr lang="en-US" sz="3600" smtClean="0"/>
              <a:t>COTS Reader/Antenna</a:t>
            </a:r>
            <a:endParaRPr lang="en-US" sz="3600" dirty="0"/>
          </a:p>
        </p:txBody>
      </p:sp>
      <p:pic>
        <p:nvPicPr>
          <p:cNvPr id="14" name="Content Placeholder 5"/>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5681569" y="3471594"/>
            <a:ext cx="1251002" cy="1288365"/>
          </a:xfrm>
          <a:prstGeom prst="rect">
            <a:avLst/>
          </a:prstGeom>
        </p:spPr>
      </p:pic>
      <p:pic>
        <p:nvPicPr>
          <p:cNvPr id="15" name="Picture 14"/>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5699858" y="2025005"/>
            <a:ext cx="1212942" cy="1369571"/>
          </a:xfrm>
          <a:prstGeom prst="rect">
            <a:avLst/>
          </a:prstGeom>
        </p:spPr>
      </p:pic>
      <p:pic>
        <p:nvPicPr>
          <p:cNvPr id="16" name="Picture 1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08417" y="4868082"/>
            <a:ext cx="1349885" cy="1288001"/>
          </a:xfrm>
          <a:prstGeom prst="rect">
            <a:avLst/>
          </a:prstGeom>
        </p:spPr>
      </p:pic>
      <p:sp>
        <p:nvSpPr>
          <p:cNvPr id="17" name="TextBox 16"/>
          <p:cNvSpPr txBox="1"/>
          <p:nvPr/>
        </p:nvSpPr>
        <p:spPr>
          <a:xfrm>
            <a:off x="5010774" y="6237971"/>
            <a:ext cx="2524665" cy="646331"/>
          </a:xfrm>
          <a:prstGeom prst="rect">
            <a:avLst/>
          </a:prstGeom>
          <a:noFill/>
        </p:spPr>
        <p:txBody>
          <a:bodyPr wrap="none" rtlCol="0">
            <a:spAutoFit/>
          </a:bodyPr>
          <a:lstStyle/>
          <a:p>
            <a:r>
              <a:rPr lang="en-US" sz="3600" smtClean="0"/>
              <a:t>Custom </a:t>
            </a:r>
            <a:r>
              <a:rPr lang="en-US" sz="3600" dirty="0" smtClean="0"/>
              <a:t>Tags</a:t>
            </a:r>
            <a:endParaRPr lang="en-US" sz="3600" dirty="0"/>
          </a:p>
        </p:txBody>
      </p:sp>
    </p:spTree>
    <p:extLst>
      <p:ext uri="{BB962C8B-B14F-4D97-AF65-F5344CB8AC3E}">
        <p14:creationId xmlns:p14="http://schemas.microsoft.com/office/powerpoint/2010/main" val="15556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And that </a:t>
            </a:r>
            <a:r>
              <a:rPr lang="en-US" sz="5400" b="1" dirty="0" smtClean="0"/>
              <a:t>interface</a:t>
            </a:r>
            <a:r>
              <a:rPr lang="en-US" sz="5400" dirty="0" smtClean="0"/>
              <a:t> </a:t>
            </a:r>
            <a:r>
              <a:rPr lang="mr-IN" sz="5400" dirty="0" smtClean="0"/>
              <a:t>…</a:t>
            </a:r>
            <a:endParaRPr lang="en-US" sz="5400" dirty="0"/>
          </a:p>
        </p:txBody>
      </p:sp>
      <p:sp>
        <p:nvSpPr>
          <p:cNvPr id="3" name="Content Placeholder 2"/>
          <p:cNvSpPr>
            <a:spLocks noGrp="1"/>
          </p:cNvSpPr>
          <p:nvPr>
            <p:ph idx="1"/>
          </p:nvPr>
        </p:nvSpPr>
        <p:spPr/>
        <p:txBody>
          <a:bodyPr>
            <a:normAutofit lnSpcReduction="10000"/>
          </a:bodyPr>
          <a:lstStyle/>
          <a:p>
            <a:r>
              <a:rPr lang="en-US" sz="4000" dirty="0" smtClean="0">
                <a:ea typeface="Helvetica Neue" charset="0"/>
                <a:cs typeface="Helvetica Neue" charset="0"/>
              </a:rPr>
              <a:t>Customizable and less costly</a:t>
            </a:r>
          </a:p>
          <a:p>
            <a:endParaRPr lang="en-US" sz="4000" dirty="0" smtClean="0">
              <a:ea typeface="Helvetica Neue" charset="0"/>
              <a:cs typeface="Helvetica Neue" charset="0"/>
            </a:endParaRPr>
          </a:p>
          <a:p>
            <a:r>
              <a:rPr lang="en-US" sz="4000" dirty="0" smtClean="0">
                <a:ea typeface="Helvetica Neue" charset="0"/>
                <a:cs typeface="Helvetica Neue" charset="0"/>
              </a:rPr>
              <a:t>Battery-free</a:t>
            </a:r>
          </a:p>
          <a:p>
            <a:endParaRPr lang="en-US" sz="4000" dirty="0" smtClean="0">
              <a:ea typeface="Helvetica Neue" charset="0"/>
              <a:cs typeface="Helvetica Neue" charset="0"/>
            </a:endParaRPr>
          </a:p>
          <a:p>
            <a:r>
              <a:rPr lang="en-US" sz="4000" dirty="0" smtClean="0">
                <a:ea typeface="Helvetica Neue" charset="0"/>
                <a:cs typeface="Helvetica Neue" charset="0"/>
              </a:rPr>
              <a:t>Supports fine-grained tracking</a:t>
            </a:r>
          </a:p>
          <a:p>
            <a:endParaRPr lang="en-US" sz="4000" dirty="0" smtClean="0">
              <a:ea typeface="Helvetica Neue" charset="0"/>
              <a:cs typeface="Helvetica Neue" charset="0"/>
            </a:endParaRPr>
          </a:p>
          <a:p>
            <a:r>
              <a:rPr lang="en-US" sz="4000" dirty="0" smtClean="0">
                <a:ea typeface="Helvetica Neue" charset="0"/>
                <a:cs typeface="Helvetica Neue" charset="0"/>
              </a:rPr>
              <a:t>Multi interface support </a:t>
            </a:r>
            <a:endParaRPr lang="en-US" sz="4000" dirty="0">
              <a:ea typeface="Helvetica Neue" charset="0"/>
              <a:cs typeface="Helvetica Neue" charset="0"/>
            </a:endParaRPr>
          </a:p>
          <a:p>
            <a:endParaRPr lang="en-US" sz="4000" dirty="0">
              <a:ea typeface="Helvetica Neue" charset="0"/>
              <a:cs typeface="Helvetica Neue" charset="0"/>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8</a:t>
            </a:fld>
            <a:endParaRPr lang="en-US"/>
          </a:p>
        </p:txBody>
      </p:sp>
    </p:spTree>
    <p:extLst>
      <p:ext uri="{BB962C8B-B14F-4D97-AF65-F5344CB8AC3E}">
        <p14:creationId xmlns:p14="http://schemas.microsoft.com/office/powerpoint/2010/main" val="11849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8FEC65-D79E-4DCE-A549-ACBEE94ABE9E}" type="slidenum">
              <a:rPr lang="en-US" smtClean="0"/>
              <a:t>9</a:t>
            </a:fld>
            <a:endParaRPr lang="en-US"/>
          </a:p>
        </p:txBody>
      </p:sp>
      <p:sp>
        <p:nvSpPr>
          <p:cNvPr id="8" name="Rounded Rectangle 7"/>
          <p:cNvSpPr/>
          <p:nvPr/>
        </p:nvSpPr>
        <p:spPr>
          <a:xfrm>
            <a:off x="1670439" y="1596405"/>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535342" y="1372423"/>
            <a:ext cx="2232206" cy="1142998"/>
            <a:chOff x="2888876" y="3166784"/>
            <a:chExt cx="2232206" cy="1142998"/>
          </a:xfrm>
        </p:grpSpPr>
        <p:sp>
          <p:nvSpPr>
            <p:cNvPr id="9" name="Rounded Rectangle 8"/>
            <p:cNvSpPr/>
            <p:nvPr/>
          </p:nvSpPr>
          <p:spPr>
            <a:xfrm rot="5400000">
              <a:off x="2559423" y="3523129"/>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5400000">
              <a:off x="3169021" y="3500718"/>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5400000">
              <a:off x="3751725" y="3505201"/>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5400000">
              <a:off x="4334429" y="3496237"/>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9036589" y="1532854"/>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717503" y="4593981"/>
            <a:ext cx="1021978" cy="1035423"/>
            <a:chOff x="8982634" y="2864224"/>
            <a:chExt cx="1045675" cy="1089211"/>
          </a:xfrm>
        </p:grpSpPr>
        <p:sp>
          <p:nvSpPr>
            <p:cNvPr id="14" name="Oval 13"/>
            <p:cNvSpPr/>
            <p:nvPr/>
          </p:nvSpPr>
          <p:spPr>
            <a:xfrm>
              <a:off x="8982634" y="2864224"/>
              <a:ext cx="1045675" cy="108921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103660" y="2985246"/>
              <a:ext cx="825066" cy="85973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28617" y="1761454"/>
            <a:ext cx="1073635" cy="1073635"/>
          </a:xfrm>
          <a:prstGeom prst="rect">
            <a:avLst/>
          </a:prstGeom>
        </p:spPr>
      </p:pic>
      <p:pic>
        <p:nvPicPr>
          <p:cNvPr id="17" name="Picture 1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60729" y="2053605"/>
            <a:ext cx="1073635" cy="1073635"/>
          </a:xfrm>
          <a:prstGeom prst="rect">
            <a:avLst/>
          </a:prstGeom>
        </p:spPr>
      </p:pic>
      <p:pic>
        <p:nvPicPr>
          <p:cNvPr id="18" name="Picture 1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08710" y="2043300"/>
            <a:ext cx="1073635" cy="1073635"/>
          </a:xfrm>
          <a:prstGeom prst="rect">
            <a:avLst/>
          </a:prstGeom>
        </p:spPr>
      </p:pic>
      <p:pic>
        <p:nvPicPr>
          <p:cNvPr id="19" name="Picture 1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73520" y="1731150"/>
            <a:ext cx="1073635" cy="1073635"/>
          </a:xfrm>
          <a:prstGeom prst="rect">
            <a:avLst/>
          </a:prstGeom>
        </p:spPr>
      </p:pic>
      <p:sp>
        <p:nvSpPr>
          <p:cNvPr id="22" name="TextBox 21"/>
          <p:cNvSpPr txBox="1"/>
          <p:nvPr/>
        </p:nvSpPr>
        <p:spPr>
          <a:xfrm>
            <a:off x="1411449" y="814921"/>
            <a:ext cx="1564273" cy="523220"/>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Button</a:t>
            </a:r>
            <a:endParaRPr lang="en-US" sz="2800" dirty="0">
              <a:ln w="0"/>
              <a:solidFill>
                <a:schemeClr val="bg1"/>
              </a:solidFill>
              <a:effectLst>
                <a:outerShdw blurRad="38100" dist="19050" dir="2700000" algn="tl" rotWithShape="0">
                  <a:schemeClr val="dk1">
                    <a:alpha val="40000"/>
                  </a:schemeClr>
                </a:outerShdw>
              </a:effectLst>
            </a:endParaRPr>
          </a:p>
        </p:txBody>
      </p:sp>
      <p:sp>
        <p:nvSpPr>
          <p:cNvPr id="23" name="TextBox 22"/>
          <p:cNvSpPr txBox="1"/>
          <p:nvPr/>
        </p:nvSpPr>
        <p:spPr>
          <a:xfrm>
            <a:off x="4782776" y="605780"/>
            <a:ext cx="1793927" cy="523220"/>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Keyboard</a:t>
            </a:r>
            <a:endParaRPr lang="en-US" sz="2800" dirty="0">
              <a:ln w="0"/>
              <a:solidFill>
                <a:schemeClr val="bg1"/>
              </a:solidFill>
              <a:effectLst>
                <a:outerShdw blurRad="38100" dist="19050" dir="2700000" algn="tl" rotWithShape="0">
                  <a:schemeClr val="dk1">
                    <a:alpha val="40000"/>
                  </a:schemeClr>
                </a:outerShdw>
              </a:effectLst>
            </a:endParaRPr>
          </a:p>
        </p:txBody>
      </p:sp>
      <p:sp>
        <p:nvSpPr>
          <p:cNvPr id="24" name="TextBox 23"/>
          <p:cNvSpPr txBox="1"/>
          <p:nvPr/>
        </p:nvSpPr>
        <p:spPr>
          <a:xfrm>
            <a:off x="8812506" y="510353"/>
            <a:ext cx="1564273" cy="523220"/>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Slider</a:t>
            </a:r>
            <a:endParaRPr lang="en-US" sz="2800" dirty="0">
              <a:ln w="0"/>
              <a:solidFill>
                <a:schemeClr val="bg1"/>
              </a:solidFill>
              <a:effectLst>
                <a:outerShdw blurRad="38100" dist="19050" dir="2700000" algn="tl" rotWithShape="0">
                  <a:schemeClr val="dk1">
                    <a:alpha val="40000"/>
                  </a:schemeClr>
                </a:outerShdw>
              </a:effectLst>
            </a:endParaRPr>
          </a:p>
        </p:txBody>
      </p:sp>
      <p:sp>
        <p:nvSpPr>
          <p:cNvPr id="25" name="TextBox 24"/>
          <p:cNvSpPr txBox="1"/>
          <p:nvPr/>
        </p:nvSpPr>
        <p:spPr>
          <a:xfrm>
            <a:off x="1411449" y="3983246"/>
            <a:ext cx="1564273" cy="523220"/>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Dial</a:t>
            </a:r>
            <a:endParaRPr lang="en-US" sz="2800" dirty="0">
              <a:ln w="0"/>
              <a:solidFill>
                <a:schemeClr val="bg1"/>
              </a:solidFill>
              <a:effectLst>
                <a:outerShdw blurRad="38100" dist="19050" dir="2700000" algn="tl" rotWithShape="0">
                  <a:schemeClr val="dk1">
                    <a:alpha val="40000"/>
                  </a:schemeClr>
                </a:outerShdw>
              </a:effectLst>
            </a:endParaRPr>
          </a:p>
        </p:txBody>
      </p:sp>
      <p:grpSp>
        <p:nvGrpSpPr>
          <p:cNvPr id="26" name="Group 25"/>
          <p:cNvGrpSpPr/>
          <p:nvPr/>
        </p:nvGrpSpPr>
        <p:grpSpPr>
          <a:xfrm>
            <a:off x="4572043" y="4593981"/>
            <a:ext cx="2232206" cy="1142998"/>
            <a:chOff x="2888876" y="3166784"/>
            <a:chExt cx="2232206" cy="1142998"/>
          </a:xfrm>
        </p:grpSpPr>
        <p:sp>
          <p:nvSpPr>
            <p:cNvPr id="27" name="Rounded Rectangle 26"/>
            <p:cNvSpPr/>
            <p:nvPr/>
          </p:nvSpPr>
          <p:spPr>
            <a:xfrm rot="5400000">
              <a:off x="2559423" y="3523129"/>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rot="5400000">
              <a:off x="3169021" y="3500718"/>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rot="5400000">
              <a:off x="3751725" y="3505201"/>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5400000">
              <a:off x="4334429" y="3496237"/>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777389" y="3644378"/>
            <a:ext cx="1564273" cy="954107"/>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Multiple Sliders</a:t>
            </a:r>
            <a:endParaRPr lang="en-US" sz="2800" dirty="0">
              <a:ln w="0"/>
              <a:solidFill>
                <a:schemeClr val="bg1"/>
              </a:solidFill>
              <a:effectLst>
                <a:outerShdw blurRad="38100" dist="19050" dir="2700000" algn="tl" rotWithShape="0">
                  <a:schemeClr val="dk1">
                    <a:alpha val="40000"/>
                  </a:schemeClr>
                </a:outerShdw>
              </a:effectLst>
            </a:endParaRPr>
          </a:p>
        </p:txBody>
      </p:sp>
      <p:pic>
        <p:nvPicPr>
          <p:cNvPr id="32" name="Picture 3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21358" y="5450432"/>
            <a:ext cx="1073635" cy="1073635"/>
          </a:xfrm>
          <a:prstGeom prst="rect">
            <a:avLst/>
          </a:prstGeom>
        </p:spPr>
      </p:pic>
      <p:pic>
        <p:nvPicPr>
          <p:cNvPr id="33" name="Picture 3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4908" y="5495256"/>
            <a:ext cx="1073635" cy="1073635"/>
          </a:xfrm>
          <a:prstGeom prst="rect">
            <a:avLst/>
          </a:prstGeom>
        </p:spPr>
      </p:pic>
      <p:pic>
        <p:nvPicPr>
          <p:cNvPr id="34" name="Picture 3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068" y="5445951"/>
            <a:ext cx="1073635" cy="1073635"/>
          </a:xfrm>
          <a:prstGeom prst="rect">
            <a:avLst/>
          </a:prstGeom>
        </p:spPr>
      </p:pic>
      <p:sp>
        <p:nvSpPr>
          <p:cNvPr id="35" name="Triangle 34"/>
          <p:cNvSpPr/>
          <p:nvPr/>
        </p:nvSpPr>
        <p:spPr>
          <a:xfrm>
            <a:off x="9058026" y="4426565"/>
            <a:ext cx="1444292" cy="1202839"/>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riangle 35"/>
          <p:cNvSpPr/>
          <p:nvPr/>
        </p:nvSpPr>
        <p:spPr>
          <a:xfrm>
            <a:off x="9306514" y="4715003"/>
            <a:ext cx="922377" cy="8113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48288" y="5544563"/>
            <a:ext cx="1073635" cy="1073635"/>
          </a:xfrm>
          <a:prstGeom prst="rect">
            <a:avLst/>
          </a:prstGeom>
        </p:spPr>
      </p:pic>
      <p:sp>
        <p:nvSpPr>
          <p:cNvPr id="38" name="TextBox 37"/>
          <p:cNvSpPr txBox="1"/>
          <p:nvPr/>
        </p:nvSpPr>
        <p:spPr>
          <a:xfrm>
            <a:off x="9058026" y="3783331"/>
            <a:ext cx="1564273" cy="523220"/>
          </a:xfrm>
          <a:prstGeom prst="rect">
            <a:avLst/>
          </a:prstGeom>
          <a:noFill/>
        </p:spPr>
        <p:txBody>
          <a:bodyPr wrap="square" rtlCol="0">
            <a:spAutoFit/>
          </a:bodyPr>
          <a:lstStyle/>
          <a:p>
            <a:pPr algn="ctr"/>
            <a:r>
              <a:rPr lang="en-US" sz="2800" dirty="0" smtClean="0">
                <a:ln w="0"/>
                <a:solidFill>
                  <a:schemeClr val="bg1"/>
                </a:solidFill>
                <a:effectLst>
                  <a:outerShdw blurRad="38100" dist="19050" dir="2700000" algn="tl" rotWithShape="0">
                    <a:schemeClr val="dk1">
                      <a:alpha val="40000"/>
                    </a:schemeClr>
                  </a:outerShdw>
                </a:effectLst>
              </a:rPr>
              <a:t>Shapes</a:t>
            </a:r>
            <a:endParaRPr lang="en-US" sz="2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7318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57"/>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257"/>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
                                        <p:tgtEl>
                                          <p:spTgt spid="17"/>
                                        </p:tgtEl>
                                      </p:cBhvr>
                                    </p:animEffect>
                                  </p:childTnLst>
                                </p:cTn>
                              </p:par>
                            </p:childTnLst>
                          </p:cTn>
                        </p:par>
                        <p:par>
                          <p:cTn id="24" fill="hold">
                            <p:stCondLst>
                              <p:cond delay="2000"/>
                            </p:stCondLst>
                            <p:childTnLst>
                              <p:par>
                                <p:cTn id="25" presetID="10" presetClass="exit" presetSubtype="0" fill="hold" nodeType="after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500"/>
                            </p:stCondLst>
                            <p:childTnLst>
                              <p:par>
                                <p:cTn id="41" presetID="63" presetClass="path" presetSubtype="0" accel="50000" decel="50000" fill="hold" nodeType="afterEffect">
                                  <p:stCondLst>
                                    <p:cond delay="0"/>
                                  </p:stCondLst>
                                  <p:childTnLst>
                                    <p:animMotion origin="layout" path="M 1.25E-6 4.44444E-6 L 0.07721 0.00555 " pathEditMode="relative" rAng="0" ptsTypes="AA">
                                      <p:cBhvr>
                                        <p:cTn id="42" dur="2250" fill="hold"/>
                                        <p:tgtEl>
                                          <p:spTgt spid="19"/>
                                        </p:tgtEl>
                                        <p:attrNameLst>
                                          <p:attrName>ppt_x</p:attrName>
                                          <p:attrName>ppt_y</p:attrName>
                                        </p:attrNameLst>
                                      </p:cBhvr>
                                      <p:rCtr x="3854" y="278"/>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par>
                          <p:cTn id="58" fill="hold">
                            <p:stCondLst>
                              <p:cond delay="1000"/>
                            </p:stCondLst>
                            <p:childTnLst>
                              <p:par>
                                <p:cTn id="59" presetID="0" presetClass="path" presetSubtype="0" accel="50000" decel="50000" fill="hold" nodeType="afterEffect">
                                  <p:stCondLst>
                                    <p:cond delay="0"/>
                                  </p:stCondLst>
                                  <p:childTnLst>
                                    <p:animMotion origin="layout" path="M 6.875E-6 -2.22222E-6 L -0.02083 -0.03727 L -0.01653 -0.09398 L 0.00339 -0.12523 L 0.02982 -0.12523 L 0.05417 -0.09213 L 0.053 -0.04699 L 0.04311 -0.00787 L 0.02214 0.01389 " pathEditMode="relative" ptsTypes="AAAAAAAAA">
                                      <p:cBhvr>
                                        <p:cTn id="60" dur="2000" fill="hold"/>
                                        <p:tgtEl>
                                          <p:spTgt spid="32"/>
                                        </p:tgtEl>
                                        <p:attrNameLst>
                                          <p:attrName>ppt_x</p:attrName>
                                          <p:attrName>ppt_y</p:attrName>
                                        </p:attrNameLst>
                                      </p:cBhvr>
                                    </p:animMotion>
                                  </p:childTnLst>
                                </p:cTn>
                              </p:par>
                              <p:par>
                                <p:cTn id="61" presetID="14"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1.45833E-6 3.7037E-7 L -0.0039 -0.15208 " pathEditMode="relative" rAng="0" ptsTypes="AA">
                                      <p:cBhvr>
                                        <p:cTn id="74" dur="2000" fill="hold"/>
                                        <p:tgtEl>
                                          <p:spTgt spid="33"/>
                                        </p:tgtEl>
                                        <p:attrNameLst>
                                          <p:attrName>ppt_x</p:attrName>
                                          <p:attrName>ppt_y</p:attrName>
                                        </p:attrNameLst>
                                      </p:cBhvr>
                                      <p:rCtr x="-195" y="-7616"/>
                                    </p:animMotion>
                                  </p:childTnLst>
                                </p:cTn>
                              </p:par>
                            </p:childTnLst>
                          </p:cTn>
                        </p:par>
                        <p:par>
                          <p:cTn id="75" fill="hold">
                            <p:stCondLst>
                              <p:cond delay="2500"/>
                            </p:stCondLst>
                            <p:childTnLst>
                              <p:par>
                                <p:cTn id="76" presetID="10" presetClass="exit" presetSubtype="0" fill="hold" nodeType="afterEffect">
                                  <p:stCondLst>
                                    <p:cond delay="0"/>
                                  </p:stCondLst>
                                  <p:childTnLst>
                                    <p:animEffect transition="out" filter="fade">
                                      <p:cBhvr>
                                        <p:cTn id="77" dur="500"/>
                                        <p:tgtEl>
                                          <p:spTgt spid="33"/>
                                        </p:tgtEl>
                                      </p:cBhvr>
                                    </p:animEffect>
                                    <p:set>
                                      <p:cBhvr>
                                        <p:cTn id="78" dur="1" fill="hold">
                                          <p:stCondLst>
                                            <p:cond delay="499"/>
                                          </p:stCondLst>
                                        </p:cTn>
                                        <p:tgtEl>
                                          <p:spTgt spid="33"/>
                                        </p:tgtEl>
                                        <p:attrNameLst>
                                          <p:attrName>style.visibility</p:attrName>
                                        </p:attrNameLst>
                                      </p:cBhvr>
                                      <p:to>
                                        <p:strVal val="hidden"/>
                                      </p:to>
                                    </p:set>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par>
                          <p:cTn id="83" fill="hold">
                            <p:stCondLst>
                              <p:cond delay="3500"/>
                            </p:stCondLst>
                            <p:childTnLst>
                              <p:par>
                                <p:cTn id="84" presetID="64" presetClass="path" presetSubtype="0" accel="50000" decel="50000" fill="hold" nodeType="afterEffect">
                                  <p:stCondLst>
                                    <p:cond delay="0"/>
                                  </p:stCondLst>
                                  <p:childTnLst>
                                    <p:animMotion origin="layout" path="M -2.5E-6 -3.7037E-6 L -0.00651 -0.12314 " pathEditMode="relative" rAng="0" ptsTypes="AA">
                                      <p:cBhvr>
                                        <p:cTn id="85" dur="2000" fill="hold"/>
                                        <p:tgtEl>
                                          <p:spTgt spid="34"/>
                                        </p:tgtEl>
                                        <p:attrNameLst>
                                          <p:attrName>ppt_x</p:attrName>
                                          <p:attrName>ppt_y</p:attrName>
                                        </p:attrNameLst>
                                      </p:cBhvr>
                                      <p:rCtr x="-326" y="-6157"/>
                                    </p:animMotion>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00"/>
                            </p:stCondLst>
                            <p:childTnLst>
                              <p:par>
                                <p:cTn id="102" presetID="0" presetClass="path" presetSubtype="0" accel="50000" decel="50000" fill="hold" nodeType="afterEffect">
                                  <p:stCondLst>
                                    <p:cond delay="0"/>
                                  </p:stCondLst>
                                  <p:childTnLst>
                                    <p:animMotion origin="layout" path="M -0.0043 -0.01181 L 0.00664 -0.05093 L 0.02096 -0.09398 L 0.03646 -0.13727 L 0.03867 -0.14491 L 0.05182 -0.10787 L 0.06615 -0.06273 L 0.07943 -0.02546 L 0.08607 -0.00394 L 0.06615 0.00208 L 0.03646 -0.00185 L 0.01432 -3.7037E-6 L -2.5E-6 -3.7037E-6 " pathEditMode="relative" ptsTypes="AAAAAAAAAAAAA">
                                      <p:cBhvr>
                                        <p:cTn id="103" dur="2000" fill="hold"/>
                                        <p:tgtEl>
                                          <p:spTgt spid="37"/>
                                        </p:tgtEl>
                                        <p:attrNameLst>
                                          <p:attrName>ppt_x</p:attrName>
                                          <p:attrName>ppt_y</p:attrName>
                                        </p:attrNameLst>
                                      </p:cBhvr>
                                    </p:animMotion>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2" grpId="0"/>
      <p:bldP spid="23" grpId="0"/>
      <p:bldP spid="24" grpId="0"/>
      <p:bldP spid="25" grpId="0"/>
      <p:bldP spid="31" grpId="0"/>
      <p:bldP spid="35" grpId="0" animBg="1"/>
      <p:bldP spid="36" grpId="0" animBg="1"/>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43413</TotalTime>
  <Words>1802</Words>
  <Application>Microsoft Macintosh PowerPoint</Application>
  <PresentationFormat>Widescreen</PresentationFormat>
  <Paragraphs>265</Paragraphs>
  <Slides>38</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vt:lpstr>
      <vt:lpstr>Calibri Light</vt:lpstr>
      <vt:lpstr>Cambria Math</vt:lpstr>
      <vt:lpstr>Helvetica Neue</vt:lpstr>
      <vt:lpstr>Mangal</vt:lpstr>
      <vt:lpstr>Arial</vt:lpstr>
      <vt:lpstr>Office Theme</vt:lpstr>
      <vt:lpstr>RIO: A Pervasive RFID-based Touch Gesture Interface</vt:lpstr>
      <vt:lpstr>LOTS of Connected Devices by 2020</vt:lpstr>
      <vt:lpstr>Smart Spaces</vt:lpstr>
      <vt:lpstr>Can we effectively transform everyday object into a touch Interface ?</vt:lpstr>
      <vt:lpstr>PowerPoint Presentation</vt:lpstr>
      <vt:lpstr>Issues with these modalities</vt:lpstr>
      <vt:lpstr>Passive RFID tags as touch interface</vt:lpstr>
      <vt:lpstr>And that interface …</vt:lpstr>
      <vt:lpstr>PowerPoint Presentation</vt:lpstr>
      <vt:lpstr>PowerPoint Presentation</vt:lpstr>
      <vt:lpstr>PowerPoint Presentation</vt:lpstr>
      <vt:lpstr>PowerPoint Presentation</vt:lpstr>
      <vt:lpstr>Why does it happen ?</vt:lpstr>
      <vt:lpstr>VNA based measurements</vt:lpstr>
      <vt:lpstr>VNA based measurements</vt:lpstr>
      <vt:lpstr>PowerPoint Presentation</vt:lpstr>
      <vt:lpstr>How to detect touch ?</vt:lpstr>
      <vt:lpstr>How to detect tracking ?</vt:lpstr>
      <vt:lpstr>This change is also present in NLoS</vt:lpstr>
      <vt:lpstr>Single tag tracking algorithm sketch</vt:lpstr>
      <vt:lpstr>PowerPoint Presentation</vt:lpstr>
      <vt:lpstr>Tracking within Multiple Tags</vt:lpstr>
      <vt:lpstr>Mutual coupling phenomenon</vt:lpstr>
      <vt:lpstr>Why does it happen ?</vt:lpstr>
      <vt:lpstr>Multi tag tracking algorithm sketch</vt:lpstr>
      <vt:lpstr>PowerPoint Presentation</vt:lpstr>
      <vt:lpstr>Experimental Setup</vt:lpstr>
      <vt:lpstr>Single Tag Tracking Accuracy</vt:lpstr>
      <vt:lpstr>Multi Tag Tracking Accuracy</vt:lpstr>
      <vt:lpstr>Custom Tag Tracking Accuracy</vt:lpstr>
      <vt:lpstr>Related Works</vt:lpstr>
      <vt:lpstr>Future works</vt:lpstr>
      <vt:lpstr>Key takeaways</vt:lpstr>
      <vt:lpstr>Thanks! Questions ?</vt:lpstr>
      <vt:lpstr>Localization Error Trade-off</vt:lpstr>
      <vt:lpstr>Relative Tilt Angle change of Antenna</vt:lpstr>
      <vt:lpstr>Distance change from Antenna</vt:lpstr>
      <vt:lpstr>PowerPoint Presentation</vt:lpstr>
    </vt:vector>
  </TitlesOfParts>
  <Company>Hewlett-Packard Company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Kassem Fawaz</dc:creator>
  <cp:lastModifiedBy>SWADHIN PRADHAN</cp:lastModifiedBy>
  <cp:revision>557</cp:revision>
  <dcterms:created xsi:type="dcterms:W3CDTF">2017-01-26T22:42:49Z</dcterms:created>
  <dcterms:modified xsi:type="dcterms:W3CDTF">2017-10-18T19:50:04Z</dcterms:modified>
</cp:coreProperties>
</file>